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3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4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5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6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2"/>
  </p:notesMasterIdLst>
  <p:sldIdLst>
    <p:sldId id="419" r:id="rId2"/>
    <p:sldId id="383" r:id="rId3"/>
    <p:sldId id="410" r:id="rId4"/>
    <p:sldId id="432" r:id="rId5"/>
    <p:sldId id="472" r:id="rId6"/>
    <p:sldId id="428" r:id="rId7"/>
    <p:sldId id="400" r:id="rId8"/>
    <p:sldId id="459" r:id="rId9"/>
    <p:sldId id="443" r:id="rId10"/>
    <p:sldId id="444" r:id="rId11"/>
    <p:sldId id="439" r:id="rId12"/>
    <p:sldId id="423" r:id="rId13"/>
    <p:sldId id="425" r:id="rId14"/>
    <p:sldId id="445" r:id="rId15"/>
    <p:sldId id="395" r:id="rId16"/>
    <p:sldId id="467" r:id="rId17"/>
    <p:sldId id="440" r:id="rId18"/>
    <p:sldId id="454" r:id="rId19"/>
    <p:sldId id="453" r:id="rId20"/>
    <p:sldId id="446" r:id="rId21"/>
    <p:sldId id="463" r:id="rId22"/>
    <p:sldId id="465" r:id="rId23"/>
    <p:sldId id="466" r:id="rId24"/>
    <p:sldId id="455" r:id="rId25"/>
    <p:sldId id="448" r:id="rId26"/>
    <p:sldId id="458" r:id="rId27"/>
    <p:sldId id="389" r:id="rId28"/>
    <p:sldId id="464" r:id="rId29"/>
    <p:sldId id="468" r:id="rId30"/>
    <p:sldId id="469" r:id="rId31"/>
    <p:sldId id="470" r:id="rId32"/>
    <p:sldId id="471" r:id="rId33"/>
    <p:sldId id="473" r:id="rId34"/>
    <p:sldId id="474" r:id="rId35"/>
    <p:sldId id="449" r:id="rId36"/>
    <p:sldId id="450" r:id="rId37"/>
    <p:sldId id="451" r:id="rId38"/>
    <p:sldId id="462" r:id="rId39"/>
    <p:sldId id="460" r:id="rId40"/>
    <p:sldId id="461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 al Progetto" id="{9DD93D29-76FF-4360-9C3D-019224414286}">
          <p14:sldIdLst>
            <p14:sldId id="419"/>
            <p14:sldId id="383"/>
          </p14:sldIdLst>
        </p14:section>
        <p14:section name="Caratteristiche del Progetto" id="{95009600-9223-47C5-8EB2-624700CCA9F9}">
          <p14:sldIdLst>
            <p14:sldId id="410"/>
            <p14:sldId id="432"/>
            <p14:sldId id="472"/>
            <p14:sldId id="428"/>
          </p14:sldIdLst>
        </p14:section>
        <p14:section name="Pipeline del Progetto" id="{04AEAF6D-0540-49D0-B741-04D0ACFCF029}">
          <p14:sldIdLst>
            <p14:sldId id="400"/>
            <p14:sldId id="459"/>
            <p14:sldId id="443"/>
            <p14:sldId id="444"/>
            <p14:sldId id="439"/>
            <p14:sldId id="423"/>
            <p14:sldId id="425"/>
            <p14:sldId id="445"/>
            <p14:sldId id="395"/>
            <p14:sldId id="467"/>
            <p14:sldId id="440"/>
            <p14:sldId id="454"/>
            <p14:sldId id="453"/>
            <p14:sldId id="446"/>
            <p14:sldId id="463"/>
            <p14:sldId id="465"/>
            <p14:sldId id="466"/>
            <p14:sldId id="455"/>
            <p14:sldId id="448"/>
            <p14:sldId id="458"/>
            <p14:sldId id="389"/>
            <p14:sldId id="464"/>
          </p14:sldIdLst>
        </p14:section>
        <p14:section name="Conclusione" id="{D5F37645-5251-4FC7-A3FE-E3475AF18CC4}">
          <p14:sldIdLst>
            <p14:sldId id="468"/>
            <p14:sldId id="469"/>
            <p14:sldId id="470"/>
            <p14:sldId id="471"/>
            <p14:sldId id="473"/>
            <p14:sldId id="474"/>
          </p14:sldIdLst>
        </p14:section>
        <p14:section name="Spiegazioni Aggiuntive" id="{51636C16-1B8D-40C2-BD1E-267BED498A0E}">
          <p14:sldIdLst>
            <p14:sldId id="449"/>
            <p14:sldId id="450"/>
            <p14:sldId id="451"/>
            <p14:sldId id="462"/>
            <p14:sldId id="460"/>
            <p14:sldId id="4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94" autoAdjust="0"/>
    <p:restoredTop sz="94784"/>
  </p:normalViewPr>
  <p:slideViewPr>
    <p:cSldViewPr snapToGrid="0">
      <p:cViewPr>
        <p:scale>
          <a:sx n="112" d="100"/>
          <a:sy n="112" d="100"/>
        </p:scale>
        <p:origin x="208" y="1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6" d="100"/>
          <a:sy n="126" d="100"/>
        </p:scale>
        <p:origin x="325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4717982090122088"/>
          <c:h val="1"/>
        </c:manualLayout>
      </c:layout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802-4BFA-B3FE-40C53C863D03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E55-4B9E-BAE4-ACD4A6E7D3A5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E55-4B9E-BAE4-ACD4A6E7D3A5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E55-4B9E-BAE4-ACD4A6E7D3A5}"/>
              </c:ext>
            </c:extLst>
          </c:dPt>
          <c:cat>
            <c:strRef>
              <c:f>Foglio1!$A$2:$A$5</c:f>
              <c:strCache>
                <c:ptCount val="2"/>
                <c:pt idx="0">
                  <c:v>1° trim.</c:v>
                </c:pt>
                <c:pt idx="1">
                  <c:v>2° trim.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99.29</c:v>
                </c:pt>
                <c:pt idx="1">
                  <c:v>0.71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02-4BFA-B3FE-40C53C863D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6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19416-D8C1-4F08-A479-9883E2AA69D2}" type="datetimeFigureOut">
              <a:rPr lang="it-IT" smtClean="0"/>
              <a:t>10/06/25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85411-92C6-4CA9-9909-BCA054C93C7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3374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85411-92C6-4CA9-9909-BCA054C93C7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8220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far </a:t>
            </a:r>
            <a:r>
              <a:rPr lang="en-US" err="1"/>
              <a:t>notare</a:t>
            </a:r>
            <a:r>
              <a:rPr lang="en-US"/>
              <a:t>:</a:t>
            </a:r>
            <a:br>
              <a:rPr lang="en-US"/>
            </a:br>
            <a:r>
              <a:rPr lang="en-US"/>
              <a:t>- </a:t>
            </a:r>
            <a:r>
              <a:rPr lang="en-US" err="1"/>
              <a:t>riflessi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foglie</a:t>
            </a:r>
            <a:r>
              <a:rPr lang="en-US"/>
              <a:t> </a:t>
            </a:r>
            <a:r>
              <a:rPr lang="en-US" err="1"/>
              <a:t>chiare</a:t>
            </a:r>
            <a:r>
              <a:rPr lang="en-US"/>
              <a:t> </a:t>
            </a:r>
          </a:p>
          <a:p>
            <a:r>
              <a:rPr lang="en-US"/>
              <a:t>- </a:t>
            </a:r>
            <a:r>
              <a:rPr lang="en-US" err="1"/>
              <a:t>foglie</a:t>
            </a:r>
            <a:r>
              <a:rPr lang="en-US"/>
              <a:t> con texture e forma simile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85411-92C6-4CA9-9909-BCA054C93C7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84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EF108-F79E-124E-CB9D-8B2D2E47F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0D684A4-2665-4520-B35E-CE9BE33568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47F6E5F-45DD-35BF-AAFE-504C83D9F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CE03D53-08CD-8A04-CA4A-90F1F356ED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85411-92C6-4CA9-9909-BCA054C93C7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072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2E60A-7690-4B27-4E7A-8CF4C1CFE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0CDA69C-0414-67E0-672B-F4859B64A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AEEBF99-C1B8-AB8A-6689-40B3F2E7B3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7C46D6-EDEB-757C-1EA1-C2B539F186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85411-92C6-4CA9-9909-BCA054C93C7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2056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2BE1E-0B0A-F4E8-8D01-9602C1AF2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2EEAB5F-0F0A-9E74-EBBD-078D80901D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97EC788-BC5F-430B-C196-EC60D768A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782E3E-BCA8-5D58-5C75-32C6A788E6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85411-92C6-4CA9-9909-BCA054C93C7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6419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C3334-3C75-E299-8D97-EE9618C1B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236A1B7-8FB8-5345-2859-ED589567FC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93FD220-F95C-348E-4CC2-4C130A2D8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BA6508-477A-6E27-10B8-633B0E51B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85411-92C6-4CA9-9909-BCA054C93C7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8631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C664A-4040-50AE-B177-594D15766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E60C29B-965C-23F5-6D69-C602C2485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B7DC777-AD68-FBFF-8B95-93AE7931C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ABA997-4B7E-AC12-8E1D-16234CE27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85411-92C6-4CA9-9909-BCA054C93C79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4332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B85411-92C6-4CA9-9909-BCA054C93C79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2674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EDA9-AD12-4ED2-8B98-33D70E99AD1A}" type="datetimeFigureOut">
              <a:rPr lang="it-IT" smtClean="0"/>
              <a:t>10/06/25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89E1-ABDC-46F1-A352-7E9D7620081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6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EDA9-AD12-4ED2-8B98-33D70E99AD1A}" type="datetimeFigureOut">
              <a:rPr lang="it-IT" smtClean="0"/>
              <a:t>10/06/25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89E1-ABDC-46F1-A352-7E9D7620081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149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EDA9-AD12-4ED2-8B98-33D70E99AD1A}" type="datetimeFigureOut">
              <a:rPr lang="it-IT" smtClean="0"/>
              <a:t>10/06/25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89E1-ABDC-46F1-A352-7E9D7620081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773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DB1985-CCF4-96CC-D189-39952C5D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766218"/>
            <a:ext cx="6619875" cy="1325563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F19AADB-C76C-B631-E03B-C47042F65C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2675" y="2214000"/>
            <a:ext cx="4644000" cy="4644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C9B6F6-E5B3-977C-B70F-A3B18289D0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4433888"/>
            <a:ext cx="2997200" cy="879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Sub title</a:t>
            </a:r>
          </a:p>
        </p:txBody>
      </p:sp>
    </p:spTree>
    <p:extLst>
      <p:ext uri="{BB962C8B-B14F-4D97-AF65-F5344CB8AC3E}">
        <p14:creationId xmlns:p14="http://schemas.microsoft.com/office/powerpoint/2010/main" val="337842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479AA1C-06F1-217C-1892-441F8C152FC9}"/>
              </a:ext>
            </a:extLst>
          </p:cNvPr>
          <p:cNvSpPr/>
          <p:nvPr userDrawn="1"/>
        </p:nvSpPr>
        <p:spPr>
          <a:xfrm>
            <a:off x="1" y="6304547"/>
            <a:ext cx="695324" cy="5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C194360-DD8E-9535-1325-375051067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57" y="6398553"/>
            <a:ext cx="558212" cy="365125"/>
          </a:xfrm>
        </p:spPr>
        <p:txBody>
          <a:bodyPr/>
          <a:lstStyle>
            <a:lvl1pPr>
              <a:defRPr lang="zh-CN" altLang="en-US" smtClean="0"/>
            </a:lvl1pPr>
          </a:lstStyle>
          <a:p>
            <a:pPr algn="ctr"/>
            <a:fld id="{49AE70B2-8BF9-45C0-BB95-33D1B9D3A85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A7692FCA-BAB7-2B5B-58FB-47B79074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59614"/>
            <a:ext cx="1080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 b="1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760962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7F798A1-F5B9-D749-65F3-82BDB46511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5325" y="2118779"/>
            <a:ext cx="1808163" cy="27216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F7229CB-9929-A181-AE20-D44163C03BE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35275" y="2908398"/>
            <a:ext cx="1808163" cy="272160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52E8FE-1791-C58C-C798-3A0FD4791052}"/>
              </a:ext>
            </a:extLst>
          </p:cNvPr>
          <p:cNvSpPr/>
          <p:nvPr userDrawn="1"/>
        </p:nvSpPr>
        <p:spPr>
          <a:xfrm>
            <a:off x="1" y="6304547"/>
            <a:ext cx="695324" cy="5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D92083C1-D857-F7AA-AF0C-D1A8A0B27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557" y="6398553"/>
            <a:ext cx="558212" cy="365125"/>
          </a:xfrm>
        </p:spPr>
        <p:txBody>
          <a:bodyPr/>
          <a:lstStyle>
            <a:lvl1pPr>
              <a:defRPr lang="zh-CN" altLang="en-US" smtClean="0"/>
            </a:lvl1pPr>
          </a:lstStyle>
          <a:p>
            <a:pPr algn="ctr"/>
            <a:fld id="{49AE70B2-8BF9-45C0-BB95-33D1B9D3A854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Title 20">
            <a:extLst>
              <a:ext uri="{FF2B5EF4-FFF2-40B4-BE49-F238E27FC236}">
                <a16:creationId xmlns:a16="http://schemas.microsoft.com/office/drawing/2014/main" id="{59FA44A8-643B-B39B-3344-3B2304EDA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59614"/>
            <a:ext cx="10800000" cy="720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 b="1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6226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EDA9-AD12-4ED2-8B98-33D70E99AD1A}" type="datetimeFigureOut">
              <a:rPr lang="it-IT" smtClean="0"/>
              <a:t>10/06/25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89E1-ABDC-46F1-A352-7E9D7620081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3251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EDA9-AD12-4ED2-8B98-33D70E99AD1A}" type="datetimeFigureOut">
              <a:rPr lang="it-IT" smtClean="0"/>
              <a:t>10/06/25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89E1-ABDC-46F1-A352-7E9D7620081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0012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EDA9-AD12-4ED2-8B98-33D70E99AD1A}" type="datetimeFigureOut">
              <a:rPr lang="it-IT" smtClean="0"/>
              <a:t>10/06/25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89E1-ABDC-46F1-A352-7E9D7620081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9635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EDA9-AD12-4ED2-8B98-33D70E99AD1A}" type="datetimeFigureOut">
              <a:rPr lang="it-IT" smtClean="0"/>
              <a:t>10/06/25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89E1-ABDC-46F1-A352-7E9D7620081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50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EDA9-AD12-4ED2-8B98-33D70E99AD1A}" type="datetimeFigureOut">
              <a:rPr lang="it-IT" smtClean="0"/>
              <a:t>10/06/25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89E1-ABDC-46F1-A352-7E9D7620081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2465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EDA9-AD12-4ED2-8B98-33D70E99AD1A}" type="datetimeFigureOut">
              <a:rPr lang="it-IT" smtClean="0"/>
              <a:t>10/06/25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89E1-ABDC-46F1-A352-7E9D7620081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2526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EDA9-AD12-4ED2-8B98-33D70E99AD1A}" type="datetimeFigureOut">
              <a:rPr lang="it-IT" smtClean="0"/>
              <a:t>10/06/25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89E1-ABDC-46F1-A352-7E9D7620081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7884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AEDA9-AD12-4ED2-8B98-33D70E99AD1A}" type="datetimeFigureOut">
              <a:rPr lang="it-IT" smtClean="0"/>
              <a:t>10/06/25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89E1-ABDC-46F1-A352-7E9D7620081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691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7AEDA9-AD12-4ED2-8B98-33D70E99AD1A}" type="datetimeFigureOut">
              <a:rPr lang="it-IT" smtClean="0"/>
              <a:t>10/06/25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9189E1-ABDC-46F1-A352-7E9D7620081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6022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slideLayout" Target="../slideLayouts/slideLayout13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tags" Target="../tags/tag6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tags" Target="../tags/tag61.xml"/><Relationship Id="rId5" Type="http://schemas.openxmlformats.org/officeDocument/2006/relationships/tags" Target="../tags/tag55.xml"/><Relationship Id="rId10" Type="http://schemas.openxmlformats.org/officeDocument/2006/relationships/tags" Target="../tags/tag60.xml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slideLayout" Target="../slideLayouts/slideLayout13.xml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5" Type="http://schemas.openxmlformats.org/officeDocument/2006/relationships/tags" Target="../tags/tag70.xml"/><Relationship Id="rId10" Type="http://schemas.openxmlformats.org/officeDocument/2006/relationships/tags" Target="../tags/tag75.xml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tags" Target="../tags/tag90.xml"/><Relationship Id="rId18" Type="http://schemas.openxmlformats.org/officeDocument/2006/relationships/slideLayout" Target="../slideLayouts/slideLayout13.xml"/><Relationship Id="rId26" Type="http://schemas.openxmlformats.org/officeDocument/2006/relationships/image" Target="../media/image35.png"/><Relationship Id="rId3" Type="http://schemas.openxmlformats.org/officeDocument/2006/relationships/tags" Target="../tags/tag80.xml"/><Relationship Id="rId21" Type="http://schemas.openxmlformats.org/officeDocument/2006/relationships/slide" Target="slide37.xml"/><Relationship Id="rId7" Type="http://schemas.openxmlformats.org/officeDocument/2006/relationships/tags" Target="../tags/tag84.xml"/><Relationship Id="rId12" Type="http://schemas.openxmlformats.org/officeDocument/2006/relationships/tags" Target="../tags/tag89.xml"/><Relationship Id="rId17" Type="http://schemas.openxmlformats.org/officeDocument/2006/relationships/tags" Target="../tags/tag94.xml"/><Relationship Id="rId25" Type="http://schemas.openxmlformats.org/officeDocument/2006/relationships/image" Target="../media/image34.svg"/><Relationship Id="rId2" Type="http://schemas.openxmlformats.org/officeDocument/2006/relationships/tags" Target="../tags/tag79.xml"/><Relationship Id="rId16" Type="http://schemas.openxmlformats.org/officeDocument/2006/relationships/tags" Target="../tags/tag93.xml"/><Relationship Id="rId20" Type="http://schemas.openxmlformats.org/officeDocument/2006/relationships/slide" Target="slide36.xml"/><Relationship Id="rId29" Type="http://schemas.openxmlformats.org/officeDocument/2006/relationships/image" Target="../media/image38.svg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tags" Target="../tags/tag88.xml"/><Relationship Id="rId24" Type="http://schemas.openxmlformats.org/officeDocument/2006/relationships/image" Target="../media/image33.png"/><Relationship Id="rId5" Type="http://schemas.openxmlformats.org/officeDocument/2006/relationships/tags" Target="../tags/tag82.xml"/><Relationship Id="rId15" Type="http://schemas.openxmlformats.org/officeDocument/2006/relationships/tags" Target="../tags/tag92.xml"/><Relationship Id="rId23" Type="http://schemas.openxmlformats.org/officeDocument/2006/relationships/image" Target="../media/image32.svg"/><Relationship Id="rId28" Type="http://schemas.openxmlformats.org/officeDocument/2006/relationships/image" Target="../media/image37.png"/><Relationship Id="rId10" Type="http://schemas.openxmlformats.org/officeDocument/2006/relationships/tags" Target="../tags/tag87.xml"/><Relationship Id="rId19" Type="http://schemas.openxmlformats.org/officeDocument/2006/relationships/slide" Target="slide35.xml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tags" Target="../tags/tag91.xml"/><Relationship Id="rId22" Type="http://schemas.openxmlformats.org/officeDocument/2006/relationships/image" Target="../media/image31.png"/><Relationship Id="rId27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slide" Target="slide40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slide" Target="slide39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slideLayout" Target="../slideLayouts/slideLayout13.xml"/><Relationship Id="rId5" Type="http://schemas.openxmlformats.org/officeDocument/2006/relationships/tags" Target="../tags/tag99.xml"/><Relationship Id="rId10" Type="http://schemas.openxmlformats.org/officeDocument/2006/relationships/tags" Target="../tags/tag104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slide" Target="slide3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Layout" Target="../slideLayouts/slideLayout1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slideLayout" Target="../slideLayouts/slideLayout13.xml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tags" Target="../tags/tag116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tags" Target="../tags/tag115.xml"/><Relationship Id="rId5" Type="http://schemas.openxmlformats.org/officeDocument/2006/relationships/tags" Target="../tags/tag109.xml"/><Relationship Id="rId10" Type="http://schemas.openxmlformats.org/officeDocument/2006/relationships/tags" Target="../tags/tag114.xml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5" Type="http://schemas.openxmlformats.org/officeDocument/2006/relationships/slide" Target="slide27.xml"/><Relationship Id="rId4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4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13" Type="http://schemas.openxmlformats.org/officeDocument/2006/relationships/slideLayout" Target="../slideLayouts/slideLayout13.xml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12" Type="http://schemas.openxmlformats.org/officeDocument/2006/relationships/tags" Target="../tags/tag134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tags" Target="../tags/tag133.xml"/><Relationship Id="rId5" Type="http://schemas.openxmlformats.org/officeDocument/2006/relationships/tags" Target="../tags/tag127.xml"/><Relationship Id="rId10" Type="http://schemas.openxmlformats.org/officeDocument/2006/relationships/tags" Target="../tags/tag132.xml"/><Relationship Id="rId4" Type="http://schemas.openxmlformats.org/officeDocument/2006/relationships/tags" Target="../tags/tag126.xml"/><Relationship Id="rId9" Type="http://schemas.openxmlformats.org/officeDocument/2006/relationships/tags" Target="../tags/tag131.xml"/><Relationship Id="rId14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tags" Target="../tags/tag9.xml"/><Relationship Id="rId7" Type="http://schemas.openxmlformats.org/officeDocument/2006/relationships/image" Target="../media/image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microsoft.com/office/2007/relationships/hdphoto" Target="../media/hdphoto10.wdp"/><Relationship Id="rId18" Type="http://schemas.openxmlformats.org/officeDocument/2006/relationships/image" Target="../media/image61.png"/><Relationship Id="rId3" Type="http://schemas.microsoft.com/office/2007/relationships/hdphoto" Target="../media/hdphoto5.wdp"/><Relationship Id="rId21" Type="http://schemas.microsoft.com/office/2007/relationships/hdphoto" Target="../media/hdphoto14.wdp"/><Relationship Id="rId7" Type="http://schemas.microsoft.com/office/2007/relationships/hdphoto" Target="../media/hdphoto7.wdp"/><Relationship Id="rId12" Type="http://schemas.openxmlformats.org/officeDocument/2006/relationships/image" Target="../media/image58.png"/><Relationship Id="rId17" Type="http://schemas.microsoft.com/office/2007/relationships/hdphoto" Target="../media/hdphoto12.wdp"/><Relationship Id="rId2" Type="http://schemas.openxmlformats.org/officeDocument/2006/relationships/image" Target="../media/image53.png"/><Relationship Id="rId16" Type="http://schemas.openxmlformats.org/officeDocument/2006/relationships/image" Target="../media/image60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5" Type="http://schemas.microsoft.com/office/2007/relationships/hdphoto" Target="../media/hdphoto11.wdp"/><Relationship Id="rId10" Type="http://schemas.openxmlformats.org/officeDocument/2006/relationships/image" Target="../media/image57.png"/><Relationship Id="rId19" Type="http://schemas.microsoft.com/office/2007/relationships/hdphoto" Target="../media/hdphoto13.wdp"/><Relationship Id="rId4" Type="http://schemas.openxmlformats.org/officeDocument/2006/relationships/image" Target="../media/image54.png"/><Relationship Id="rId9" Type="http://schemas.microsoft.com/office/2007/relationships/hdphoto" Target="../media/hdphoto8.wdp"/><Relationship Id="rId1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5" Type="http://schemas.openxmlformats.org/officeDocument/2006/relationships/image" Target="../media/image63.jpg"/><Relationship Id="rId4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5" Type="http://schemas.openxmlformats.org/officeDocument/2006/relationships/image" Target="../media/image64.jpg"/><Relationship Id="rId4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5" Type="http://schemas.openxmlformats.org/officeDocument/2006/relationships/image" Target="../media/image65.jpg"/><Relationship Id="rId4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4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4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4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tags" Target="../tags/tag27.xml"/><Relationship Id="rId26" Type="http://schemas.openxmlformats.org/officeDocument/2006/relationships/tags" Target="../tags/tag35.xml"/><Relationship Id="rId3" Type="http://schemas.openxmlformats.org/officeDocument/2006/relationships/tags" Target="../tags/tag12.xml"/><Relationship Id="rId21" Type="http://schemas.openxmlformats.org/officeDocument/2006/relationships/tags" Target="../tags/tag30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tags" Target="../tags/tag26.xml"/><Relationship Id="rId25" Type="http://schemas.openxmlformats.org/officeDocument/2006/relationships/tags" Target="../tags/tag34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20" Type="http://schemas.openxmlformats.org/officeDocument/2006/relationships/tags" Target="../tags/tag29.xml"/><Relationship Id="rId29" Type="http://schemas.openxmlformats.org/officeDocument/2006/relationships/tags" Target="../tags/tag38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24" Type="http://schemas.openxmlformats.org/officeDocument/2006/relationships/tags" Target="../tags/tag33.xml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23" Type="http://schemas.openxmlformats.org/officeDocument/2006/relationships/tags" Target="../tags/tag32.xml"/><Relationship Id="rId28" Type="http://schemas.openxmlformats.org/officeDocument/2006/relationships/tags" Target="../tags/tag37.xml"/><Relationship Id="rId10" Type="http://schemas.openxmlformats.org/officeDocument/2006/relationships/tags" Target="../tags/tag19.xml"/><Relationship Id="rId19" Type="http://schemas.openxmlformats.org/officeDocument/2006/relationships/tags" Target="../tags/tag28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Relationship Id="rId22" Type="http://schemas.openxmlformats.org/officeDocument/2006/relationships/tags" Target="../tags/tag31.xml"/><Relationship Id="rId27" Type="http://schemas.openxmlformats.org/officeDocument/2006/relationships/tags" Target="../tags/tag36.xml"/><Relationship Id="rId30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slideLayout" Target="../slideLayouts/slideLayout13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0" Type="http://schemas.openxmlformats.org/officeDocument/2006/relationships/tags" Target="../tags/tag48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E996BF-886D-E48C-F073-4E94C2530CAD}"/>
              </a:ext>
            </a:extLst>
          </p:cNvPr>
          <p:cNvSpPr/>
          <p:nvPr/>
        </p:nvSpPr>
        <p:spPr>
          <a:xfrm>
            <a:off x="6096000" y="1268413"/>
            <a:ext cx="4644000" cy="46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C00CC1-3AF6-64E3-4A2D-6B114087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26" y="1289929"/>
            <a:ext cx="3681270" cy="1484555"/>
          </a:xfrm>
        </p:spPr>
        <p:txBody>
          <a:bodyPr>
            <a:noAutofit/>
          </a:bodyPr>
          <a:lstStyle/>
          <a:p>
            <a:r>
              <a:rPr lang="it-IT" sz="6600" b="1" noProof="0" dirty="0" err="1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Leaf</a:t>
            </a:r>
            <a:r>
              <a:rPr lang="it-IT" sz="6600" b="1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-ID</a:t>
            </a:r>
            <a:br>
              <a:rPr lang="it-IT" sz="5400" b="1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</a:br>
            <a:endParaRPr lang="it-IT" sz="5400" b="1" noProof="0">
              <a:solidFill>
                <a:schemeClr val="tx2"/>
              </a:solidFill>
              <a:latin typeface="+mn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8DA2732-B569-F573-3381-48E06720A2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15026" y="2073892"/>
            <a:ext cx="3807849" cy="61453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it-IT" sz="1800" b="1" spc="0" noProof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Un Progetto di Teodori Alessandro e Rossi Andrea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3D00427-8CDC-2462-7676-68934B6F5CFA}"/>
              </a:ext>
            </a:extLst>
          </p:cNvPr>
          <p:cNvSpPr txBox="1">
            <a:spLocks/>
          </p:cNvSpPr>
          <p:nvPr/>
        </p:nvSpPr>
        <p:spPr>
          <a:xfrm>
            <a:off x="6096000" y="1289929"/>
            <a:ext cx="4644000" cy="464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noProof="0"/>
          </a:p>
        </p:txBody>
      </p:sp>
      <p:pic>
        <p:nvPicPr>
          <p:cNvPr id="10" name="Picture 9" descr="A close-up of several different types of leaves&#10;&#10;AI-generated content may be incorrect.">
            <a:extLst>
              <a:ext uri="{FF2B5EF4-FFF2-40B4-BE49-F238E27FC236}">
                <a16:creationId xmlns:a16="http://schemas.microsoft.com/office/drawing/2014/main" id="{51B27686-ECA9-22A2-227A-47498E8FD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8122" r="81878">
                        <a14:foregroundMark x1="26538" y1="49183" x2="26538" y2="49183"/>
                        <a14:foregroundMark x1="37615" y1="50432" x2="37615" y2="50432"/>
                        <a14:foregroundMark x1="58308" y1="47454" x2="58308" y2="47454"/>
                        <a14:foregroundMark x1="67231" y1="47262" x2="67231" y2="47262"/>
                        <a14:foregroundMark x1="58308" y1="51489" x2="58308" y2="514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53" r="10153"/>
          <a:stretch>
            <a:fillRect/>
          </a:stretch>
        </p:blipFill>
        <p:spPr>
          <a:xfrm>
            <a:off x="6096000" y="1281037"/>
            <a:ext cx="4644000" cy="466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3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1357F-9A4D-332D-196B-B43CD2AF0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7C05A6-B4F0-BE46-B938-2B93CCEE0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77" y="860560"/>
            <a:ext cx="10800000" cy="720000"/>
          </a:xfrm>
        </p:spPr>
        <p:txBody>
          <a:bodyPr anchor="ctr">
            <a:normAutofit/>
          </a:bodyPr>
          <a:lstStyle/>
          <a:p>
            <a:r>
              <a:rPr lang="it-IT" sz="4400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02-Segmentazione delle Immagini</a:t>
            </a:r>
          </a:p>
        </p:txBody>
      </p:sp>
      <p:sp>
        <p:nvSpPr>
          <p:cNvPr id="2" name="任意多边形: 形状 31">
            <a:extLst>
              <a:ext uri="{FF2B5EF4-FFF2-40B4-BE49-F238E27FC236}">
                <a16:creationId xmlns:a16="http://schemas.microsoft.com/office/drawing/2014/main" id="{01B5230F-9A66-644C-EB3B-5111B13DF5B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91670" y="3484725"/>
            <a:ext cx="399223" cy="1024024"/>
          </a:xfrm>
          <a:custGeom>
            <a:avLst/>
            <a:gdLst>
              <a:gd name="connsiteX0" fmla="*/ 2727 w 519110"/>
              <a:gd name="connsiteY0" fmla="*/ 0 h 1032855"/>
              <a:gd name="connsiteX1" fmla="*/ 519110 w 519110"/>
              <a:gd name="connsiteY1" fmla="*/ 516428 h 1032855"/>
              <a:gd name="connsiteX2" fmla="*/ 2727 w 519110"/>
              <a:gd name="connsiteY2" fmla="*/ 1032855 h 1032855"/>
              <a:gd name="connsiteX3" fmla="*/ 0 w 519110"/>
              <a:gd name="connsiteY3" fmla="*/ 1032581 h 1032855"/>
              <a:gd name="connsiteX4" fmla="*/ 0 w 519110"/>
              <a:gd name="connsiteY4" fmla="*/ 275 h 1032855"/>
              <a:gd name="connsiteX5" fmla="*/ 2727 w 519110"/>
              <a:gd name="connsiteY5" fmla="*/ 0 h 103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110" h="1032855">
                <a:moveTo>
                  <a:pt x="2727" y="0"/>
                </a:moveTo>
                <a:cubicBezTo>
                  <a:pt x="287918" y="0"/>
                  <a:pt x="519110" y="231212"/>
                  <a:pt x="519110" y="516428"/>
                </a:cubicBezTo>
                <a:cubicBezTo>
                  <a:pt x="519110" y="801643"/>
                  <a:pt x="287918" y="1032855"/>
                  <a:pt x="2727" y="1032855"/>
                </a:cubicBezTo>
                <a:lnTo>
                  <a:pt x="0" y="1032581"/>
                </a:lnTo>
                <a:lnTo>
                  <a:pt x="0" y="275"/>
                </a:lnTo>
                <a:lnTo>
                  <a:pt x="27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<a:noAutofit/>
          </a:bodyPr>
          <a:lstStyle/>
          <a:p>
            <a:pPr algn="ctr"/>
            <a:r>
              <a:rPr lang="it-IT" sz="2400" b="1" noProof="0">
                <a:solidFill>
                  <a:schemeClr val="tx1"/>
                </a:solidFill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28C3EB53-A45D-4E65-F645-0EC7498B6D1D}"/>
              </a:ext>
            </a:extLst>
          </p:cNvPr>
          <p:cNvGrpSpPr/>
          <p:nvPr/>
        </p:nvGrpSpPr>
        <p:grpSpPr>
          <a:xfrm>
            <a:off x="202488" y="2487158"/>
            <a:ext cx="11671750" cy="3055303"/>
            <a:chOff x="696879" y="2457661"/>
            <a:chExt cx="11671750" cy="305530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6738AC8-F29E-E145-6D08-983632C27412}"/>
                </a:ext>
              </a:extLst>
            </p:cNvPr>
            <p:cNvGrpSpPr/>
            <p:nvPr/>
          </p:nvGrpSpPr>
          <p:grpSpPr>
            <a:xfrm>
              <a:off x="696879" y="2457661"/>
              <a:ext cx="9523480" cy="3045472"/>
              <a:chOff x="605439" y="2356456"/>
              <a:chExt cx="12383397" cy="3071737"/>
            </a:xfrm>
          </p:grpSpPr>
          <p:sp>
            <p:nvSpPr>
              <p:cNvPr id="65" name="Freeform 4">
                <a:extLst>
                  <a:ext uri="{FF2B5EF4-FFF2-40B4-BE49-F238E27FC236}">
                    <a16:creationId xmlns:a16="http://schemas.microsoft.com/office/drawing/2014/main" id="{E5ECAA14-DD9E-090D-A904-1AF913F86F0A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7543504" y="2363163"/>
                <a:ext cx="2640525" cy="3065030"/>
              </a:xfrm>
              <a:custGeom>
                <a:avLst/>
                <a:gdLst>
                  <a:gd name="connsiteX0" fmla="*/ 2901949 w 3176990"/>
                  <a:gd name="connsiteY0" fmla="*/ 0 h 2901950"/>
                  <a:gd name="connsiteX1" fmla="*/ 2901948 w 3176990"/>
                  <a:gd name="connsiteY1" fmla="*/ 1181659 h 2901950"/>
                  <a:gd name="connsiteX2" fmla="*/ 3176990 w 3176990"/>
                  <a:gd name="connsiteY2" fmla="*/ 1450974 h 2901950"/>
                  <a:gd name="connsiteX3" fmla="*/ 2901948 w 3176990"/>
                  <a:gd name="connsiteY3" fmla="*/ 1720293 h 2901950"/>
                  <a:gd name="connsiteX4" fmla="*/ 2901947 w 3176990"/>
                  <a:gd name="connsiteY4" fmla="*/ 2901950 h 2901950"/>
                  <a:gd name="connsiteX5" fmla="*/ 0 w 3176990"/>
                  <a:gd name="connsiteY5" fmla="*/ 2901949 h 2901950"/>
                  <a:gd name="connsiteX6" fmla="*/ 1 w 3176990"/>
                  <a:gd name="connsiteY6" fmla="*/ 1 h 290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6990" h="2901950">
                    <a:moveTo>
                      <a:pt x="2901949" y="0"/>
                    </a:moveTo>
                    <a:lnTo>
                      <a:pt x="2901948" y="1181659"/>
                    </a:lnTo>
                    <a:lnTo>
                      <a:pt x="3176990" y="1450974"/>
                    </a:lnTo>
                    <a:lnTo>
                      <a:pt x="2901948" y="1720293"/>
                    </a:lnTo>
                    <a:lnTo>
                      <a:pt x="2901947" y="2901950"/>
                    </a:lnTo>
                    <a:lnTo>
                      <a:pt x="0" y="29019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9450" tIns="479653" rIns="431477" bIns="479653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endParaRPr lang="it-IT" sz="1100" b="1" noProof="0">
                  <a:solidFill>
                    <a:schemeClr val="tx2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7" name="Freeform 19">
                <a:extLst>
                  <a:ext uri="{FF2B5EF4-FFF2-40B4-BE49-F238E27FC236}">
                    <a16:creationId xmlns:a16="http://schemas.microsoft.com/office/drawing/2014/main" id="{4997963B-DC56-F266-75BE-945BB5FFF1C3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3548729" y="2356456"/>
                <a:ext cx="3841900" cy="3065030"/>
              </a:xfrm>
              <a:custGeom>
                <a:avLst/>
                <a:gdLst>
                  <a:gd name="connsiteX0" fmla="*/ 2901948 w 3176987"/>
                  <a:gd name="connsiteY0" fmla="*/ 0 h 2901950"/>
                  <a:gd name="connsiteX1" fmla="*/ 2901948 w 3176987"/>
                  <a:gd name="connsiteY1" fmla="*/ 1181659 h 2901950"/>
                  <a:gd name="connsiteX2" fmla="*/ 3176987 w 3176987"/>
                  <a:gd name="connsiteY2" fmla="*/ 1450976 h 2901950"/>
                  <a:gd name="connsiteX3" fmla="*/ 2901947 w 3176987"/>
                  <a:gd name="connsiteY3" fmla="*/ 1720294 h 2901950"/>
                  <a:gd name="connsiteX4" fmla="*/ 2901948 w 3176987"/>
                  <a:gd name="connsiteY4" fmla="*/ 2901950 h 2901950"/>
                  <a:gd name="connsiteX5" fmla="*/ 2 w 3176987"/>
                  <a:gd name="connsiteY5" fmla="*/ 2901950 h 2901950"/>
                  <a:gd name="connsiteX6" fmla="*/ 0 w 3176987"/>
                  <a:gd name="connsiteY6" fmla="*/ 1 h 290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6987" h="2901950">
                    <a:moveTo>
                      <a:pt x="2901948" y="0"/>
                    </a:moveTo>
                    <a:lnTo>
                      <a:pt x="2901948" y="1181659"/>
                    </a:lnTo>
                    <a:lnTo>
                      <a:pt x="3176987" y="1450976"/>
                    </a:lnTo>
                    <a:lnTo>
                      <a:pt x="2901947" y="1720294"/>
                    </a:lnTo>
                    <a:lnTo>
                      <a:pt x="2901948" y="2901950"/>
                    </a:lnTo>
                    <a:lnTo>
                      <a:pt x="2" y="29019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50121" tIns="479653" rIns="430806" bIns="479653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endParaRPr lang="it-IT" sz="1000" b="1" noProof="0">
                  <a:solidFill>
                    <a:schemeClr val="tx2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2ABB0B2E-53FE-90E9-DE78-823BC0D9EB12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605439" y="3362627"/>
                <a:ext cx="519110" cy="1032855"/>
              </a:xfrm>
              <a:custGeom>
                <a:avLst/>
                <a:gdLst>
                  <a:gd name="connsiteX0" fmla="*/ 2727 w 519110"/>
                  <a:gd name="connsiteY0" fmla="*/ 0 h 1032855"/>
                  <a:gd name="connsiteX1" fmla="*/ 519110 w 519110"/>
                  <a:gd name="connsiteY1" fmla="*/ 516428 h 1032855"/>
                  <a:gd name="connsiteX2" fmla="*/ 2727 w 519110"/>
                  <a:gd name="connsiteY2" fmla="*/ 1032855 h 1032855"/>
                  <a:gd name="connsiteX3" fmla="*/ 0 w 519110"/>
                  <a:gd name="connsiteY3" fmla="*/ 1032581 h 1032855"/>
                  <a:gd name="connsiteX4" fmla="*/ 0 w 519110"/>
                  <a:gd name="connsiteY4" fmla="*/ 275 h 1032855"/>
                  <a:gd name="connsiteX5" fmla="*/ 2727 w 519110"/>
                  <a:gd name="connsiteY5" fmla="*/ 0 h 103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9110" h="1032855">
                    <a:moveTo>
                      <a:pt x="2727" y="0"/>
                    </a:moveTo>
                    <a:cubicBezTo>
                      <a:pt x="287918" y="0"/>
                      <a:pt x="519110" y="231212"/>
                      <a:pt x="519110" y="516428"/>
                    </a:cubicBezTo>
                    <a:cubicBezTo>
                      <a:pt x="519110" y="801643"/>
                      <a:pt x="287918" y="1032855"/>
                      <a:pt x="2727" y="1032855"/>
                    </a:cubicBezTo>
                    <a:lnTo>
                      <a:pt x="0" y="1032581"/>
                    </a:lnTo>
                    <a:lnTo>
                      <a:pt x="0" y="275"/>
                    </a:lnTo>
                    <a:lnTo>
                      <a:pt x="272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it-IT" sz="2400" b="1" noProof="0">
                    <a:solidFill>
                      <a:schemeClr val="tx1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46806F7B-1AA4-758D-8DDE-3A8E5B02F918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3548729" y="3336172"/>
                <a:ext cx="519110" cy="1032856"/>
              </a:xfrm>
              <a:custGeom>
                <a:avLst/>
                <a:gdLst>
                  <a:gd name="connsiteX0" fmla="*/ 2727 w 519110"/>
                  <a:gd name="connsiteY0" fmla="*/ 0 h 1032855"/>
                  <a:gd name="connsiteX1" fmla="*/ 519110 w 519110"/>
                  <a:gd name="connsiteY1" fmla="*/ 516428 h 1032855"/>
                  <a:gd name="connsiteX2" fmla="*/ 2727 w 519110"/>
                  <a:gd name="connsiteY2" fmla="*/ 1032855 h 1032855"/>
                  <a:gd name="connsiteX3" fmla="*/ 0 w 519110"/>
                  <a:gd name="connsiteY3" fmla="*/ 1032581 h 1032855"/>
                  <a:gd name="connsiteX4" fmla="*/ 0 w 519110"/>
                  <a:gd name="connsiteY4" fmla="*/ 275 h 1032855"/>
                  <a:gd name="connsiteX5" fmla="*/ 2727 w 519110"/>
                  <a:gd name="connsiteY5" fmla="*/ 0 h 103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9110" h="1032855">
                    <a:moveTo>
                      <a:pt x="2727" y="0"/>
                    </a:moveTo>
                    <a:cubicBezTo>
                      <a:pt x="287918" y="0"/>
                      <a:pt x="519110" y="231212"/>
                      <a:pt x="519110" y="516428"/>
                    </a:cubicBezTo>
                    <a:cubicBezTo>
                      <a:pt x="519110" y="801643"/>
                      <a:pt x="287918" y="1032855"/>
                      <a:pt x="2727" y="1032855"/>
                    </a:cubicBezTo>
                    <a:lnTo>
                      <a:pt x="0" y="1032581"/>
                    </a:lnTo>
                    <a:lnTo>
                      <a:pt x="0" y="275"/>
                    </a:lnTo>
                    <a:lnTo>
                      <a:pt x="272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it-IT" sz="2400" b="1" noProof="0">
                    <a:solidFill>
                      <a:schemeClr val="tx1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2</a:t>
                </a:r>
              </a:p>
            </p:txBody>
          </p:sp>
          <p:sp>
            <p:nvSpPr>
              <p:cNvPr id="139" name="Freeform 25">
                <a:extLst>
                  <a:ext uri="{FF2B5EF4-FFF2-40B4-BE49-F238E27FC236}">
                    <a16:creationId xmlns:a16="http://schemas.microsoft.com/office/drawing/2014/main" id="{A02312C9-232A-260B-CAE1-FDAE1291EBD6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719120" y="2356456"/>
                <a:ext cx="2640525" cy="3065030"/>
              </a:xfrm>
              <a:custGeom>
                <a:avLst/>
                <a:gdLst>
                  <a:gd name="connsiteX0" fmla="*/ 2901950 w 3176989"/>
                  <a:gd name="connsiteY0" fmla="*/ 0 h 2901951"/>
                  <a:gd name="connsiteX1" fmla="*/ 2901949 w 3176989"/>
                  <a:gd name="connsiteY1" fmla="*/ 1181659 h 2901951"/>
                  <a:gd name="connsiteX2" fmla="*/ 3176989 w 3176989"/>
                  <a:gd name="connsiteY2" fmla="*/ 1450977 h 2901951"/>
                  <a:gd name="connsiteX3" fmla="*/ 2901951 w 3176989"/>
                  <a:gd name="connsiteY3" fmla="*/ 1720295 h 2901951"/>
                  <a:gd name="connsiteX4" fmla="*/ 2901949 w 3176989"/>
                  <a:gd name="connsiteY4" fmla="*/ 2901951 h 2901951"/>
                  <a:gd name="connsiteX5" fmla="*/ 0 w 3176989"/>
                  <a:gd name="connsiteY5" fmla="*/ 2901950 h 2901951"/>
                  <a:gd name="connsiteX6" fmla="*/ 1 w 3176989"/>
                  <a:gd name="connsiteY6" fmla="*/ 1 h 2901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6989" h="2901951">
                    <a:moveTo>
                      <a:pt x="2901950" y="0"/>
                    </a:moveTo>
                    <a:lnTo>
                      <a:pt x="2901949" y="1181659"/>
                    </a:lnTo>
                    <a:lnTo>
                      <a:pt x="3176989" y="1450977"/>
                    </a:lnTo>
                    <a:lnTo>
                      <a:pt x="2901951" y="1720295"/>
                    </a:lnTo>
                    <a:lnTo>
                      <a:pt x="2901949" y="2901951"/>
                    </a:lnTo>
                    <a:lnTo>
                      <a:pt x="0" y="29019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9450" tIns="479653" rIns="431477" bIns="479653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endParaRPr lang="it-IT" sz="1050" noProof="0">
                  <a:solidFill>
                    <a:schemeClr val="bg1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11F814BB-A414-16BD-1579-E52CB7EBAEAA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7543504" y="3389166"/>
                <a:ext cx="519110" cy="1032855"/>
              </a:xfrm>
              <a:custGeom>
                <a:avLst/>
                <a:gdLst>
                  <a:gd name="connsiteX0" fmla="*/ 2727 w 519110"/>
                  <a:gd name="connsiteY0" fmla="*/ 0 h 1032855"/>
                  <a:gd name="connsiteX1" fmla="*/ 519110 w 519110"/>
                  <a:gd name="connsiteY1" fmla="*/ 516428 h 1032855"/>
                  <a:gd name="connsiteX2" fmla="*/ 2727 w 519110"/>
                  <a:gd name="connsiteY2" fmla="*/ 1032855 h 1032855"/>
                  <a:gd name="connsiteX3" fmla="*/ 0 w 519110"/>
                  <a:gd name="connsiteY3" fmla="*/ 1032581 h 1032855"/>
                  <a:gd name="connsiteX4" fmla="*/ 0 w 519110"/>
                  <a:gd name="connsiteY4" fmla="*/ 275 h 1032855"/>
                  <a:gd name="connsiteX5" fmla="*/ 2727 w 519110"/>
                  <a:gd name="connsiteY5" fmla="*/ 0 h 103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9110" h="1032855">
                    <a:moveTo>
                      <a:pt x="2727" y="0"/>
                    </a:moveTo>
                    <a:cubicBezTo>
                      <a:pt x="287918" y="0"/>
                      <a:pt x="519110" y="231212"/>
                      <a:pt x="519110" y="516428"/>
                    </a:cubicBezTo>
                    <a:cubicBezTo>
                      <a:pt x="519110" y="801643"/>
                      <a:pt x="287918" y="1032855"/>
                      <a:pt x="2727" y="1032855"/>
                    </a:cubicBezTo>
                    <a:lnTo>
                      <a:pt x="0" y="1032581"/>
                    </a:lnTo>
                    <a:lnTo>
                      <a:pt x="0" y="275"/>
                    </a:lnTo>
                    <a:lnTo>
                      <a:pt x="272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it-IT" sz="2400" b="1" noProof="0">
                    <a:solidFill>
                      <a:schemeClr val="tx1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6" name="Freeform 19">
                <a:extLst>
                  <a:ext uri="{FF2B5EF4-FFF2-40B4-BE49-F238E27FC236}">
                    <a16:creationId xmlns:a16="http://schemas.microsoft.com/office/drawing/2014/main" id="{6179AFA4-A8F5-1BF1-A5D1-30BAE896C86E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10348311" y="2356456"/>
                <a:ext cx="2640525" cy="3065030"/>
              </a:xfrm>
              <a:custGeom>
                <a:avLst/>
                <a:gdLst>
                  <a:gd name="connsiteX0" fmla="*/ 2901948 w 3176987"/>
                  <a:gd name="connsiteY0" fmla="*/ 0 h 2901950"/>
                  <a:gd name="connsiteX1" fmla="*/ 2901948 w 3176987"/>
                  <a:gd name="connsiteY1" fmla="*/ 1181659 h 2901950"/>
                  <a:gd name="connsiteX2" fmla="*/ 3176987 w 3176987"/>
                  <a:gd name="connsiteY2" fmla="*/ 1450976 h 2901950"/>
                  <a:gd name="connsiteX3" fmla="*/ 2901947 w 3176987"/>
                  <a:gd name="connsiteY3" fmla="*/ 1720294 h 2901950"/>
                  <a:gd name="connsiteX4" fmla="*/ 2901948 w 3176987"/>
                  <a:gd name="connsiteY4" fmla="*/ 2901950 h 2901950"/>
                  <a:gd name="connsiteX5" fmla="*/ 2 w 3176987"/>
                  <a:gd name="connsiteY5" fmla="*/ 2901950 h 2901950"/>
                  <a:gd name="connsiteX6" fmla="*/ 0 w 3176987"/>
                  <a:gd name="connsiteY6" fmla="*/ 1 h 290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6987" h="2901950">
                    <a:moveTo>
                      <a:pt x="2901948" y="0"/>
                    </a:moveTo>
                    <a:lnTo>
                      <a:pt x="2901948" y="1181659"/>
                    </a:lnTo>
                    <a:lnTo>
                      <a:pt x="3176987" y="1450976"/>
                    </a:lnTo>
                    <a:lnTo>
                      <a:pt x="2901947" y="1720294"/>
                    </a:lnTo>
                    <a:lnTo>
                      <a:pt x="2901948" y="2901950"/>
                    </a:lnTo>
                    <a:lnTo>
                      <a:pt x="2" y="29019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50120" tIns="479653" rIns="430807" bIns="479653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endParaRPr lang="it-IT" sz="900" b="1" noProof="0">
                  <a:solidFill>
                    <a:schemeClr val="tx2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89333FAE-C5F0-32A3-F826-EE9472001B47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0336905" y="3389166"/>
                <a:ext cx="519110" cy="1032855"/>
              </a:xfrm>
              <a:custGeom>
                <a:avLst/>
                <a:gdLst>
                  <a:gd name="connsiteX0" fmla="*/ 2727 w 519110"/>
                  <a:gd name="connsiteY0" fmla="*/ 0 h 1032855"/>
                  <a:gd name="connsiteX1" fmla="*/ 519110 w 519110"/>
                  <a:gd name="connsiteY1" fmla="*/ 516428 h 1032855"/>
                  <a:gd name="connsiteX2" fmla="*/ 2727 w 519110"/>
                  <a:gd name="connsiteY2" fmla="*/ 1032855 h 1032855"/>
                  <a:gd name="connsiteX3" fmla="*/ 0 w 519110"/>
                  <a:gd name="connsiteY3" fmla="*/ 1032581 h 1032855"/>
                  <a:gd name="connsiteX4" fmla="*/ 0 w 519110"/>
                  <a:gd name="connsiteY4" fmla="*/ 275 h 1032855"/>
                  <a:gd name="connsiteX5" fmla="*/ 2727 w 519110"/>
                  <a:gd name="connsiteY5" fmla="*/ 0 h 103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9110" h="1032855">
                    <a:moveTo>
                      <a:pt x="2727" y="0"/>
                    </a:moveTo>
                    <a:cubicBezTo>
                      <a:pt x="287918" y="0"/>
                      <a:pt x="519110" y="231212"/>
                      <a:pt x="519110" y="516428"/>
                    </a:cubicBezTo>
                    <a:cubicBezTo>
                      <a:pt x="519110" y="801643"/>
                      <a:pt x="287918" y="1032855"/>
                      <a:pt x="2727" y="1032855"/>
                    </a:cubicBezTo>
                    <a:lnTo>
                      <a:pt x="0" y="1032581"/>
                    </a:lnTo>
                    <a:lnTo>
                      <a:pt x="0" y="275"/>
                    </a:lnTo>
                    <a:lnTo>
                      <a:pt x="272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it-IT" sz="2400" b="1" noProof="0">
                    <a:solidFill>
                      <a:schemeClr val="tx1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4</a:t>
                </a:r>
              </a:p>
            </p:txBody>
          </p:sp>
        </p:grpSp>
        <p:sp>
          <p:nvSpPr>
            <p:cNvPr id="10" name="Freeform 19">
              <a:extLst>
                <a:ext uri="{FF2B5EF4-FFF2-40B4-BE49-F238E27FC236}">
                  <a16:creationId xmlns:a16="http://schemas.microsoft.com/office/drawing/2014/main" id="{17D1BF2E-CD45-2F08-98F6-C6BB90B44EA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0337927" y="2474142"/>
              <a:ext cx="2030702" cy="3038822"/>
            </a:xfrm>
            <a:custGeom>
              <a:avLst/>
              <a:gdLst>
                <a:gd name="connsiteX0" fmla="*/ 2901948 w 3176987"/>
                <a:gd name="connsiteY0" fmla="*/ 0 h 2901950"/>
                <a:gd name="connsiteX1" fmla="*/ 2901948 w 3176987"/>
                <a:gd name="connsiteY1" fmla="*/ 1181659 h 2901950"/>
                <a:gd name="connsiteX2" fmla="*/ 3176987 w 3176987"/>
                <a:gd name="connsiteY2" fmla="*/ 1450976 h 2901950"/>
                <a:gd name="connsiteX3" fmla="*/ 2901947 w 3176987"/>
                <a:gd name="connsiteY3" fmla="*/ 1720294 h 2901950"/>
                <a:gd name="connsiteX4" fmla="*/ 2901948 w 3176987"/>
                <a:gd name="connsiteY4" fmla="*/ 2901950 h 2901950"/>
                <a:gd name="connsiteX5" fmla="*/ 2 w 3176987"/>
                <a:gd name="connsiteY5" fmla="*/ 2901950 h 2901950"/>
                <a:gd name="connsiteX6" fmla="*/ 0 w 3176987"/>
                <a:gd name="connsiteY6" fmla="*/ 1 h 290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987" h="2901950">
                  <a:moveTo>
                    <a:pt x="2901948" y="0"/>
                  </a:moveTo>
                  <a:lnTo>
                    <a:pt x="2901948" y="1181659"/>
                  </a:lnTo>
                  <a:lnTo>
                    <a:pt x="3176987" y="1450976"/>
                  </a:lnTo>
                  <a:lnTo>
                    <a:pt x="2901947" y="1720294"/>
                  </a:lnTo>
                  <a:lnTo>
                    <a:pt x="2901948" y="2901950"/>
                  </a:lnTo>
                  <a:lnTo>
                    <a:pt x="2" y="29019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0120" tIns="479653" rIns="430807" bIns="479653" numCol="1" spcCol="0" rtlCol="0" fromWordArt="0" anchor="ctr" anchorCtr="0" forceAA="0" compatLnSpc="1">
              <a:noAutofit/>
            </a:bodyPr>
            <a:lstStyle/>
            <a:p>
              <a:pPr>
                <a:lnSpc>
                  <a:spcPct val="130000"/>
                </a:lnSpc>
                <a:spcAft>
                  <a:spcPts val="1200"/>
                </a:spcAft>
              </a:pPr>
              <a:endParaRPr lang="it-IT" sz="1000" b="1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1" name="任意多边形: 形状 36">
            <a:extLst>
              <a:ext uri="{FF2B5EF4-FFF2-40B4-BE49-F238E27FC236}">
                <a16:creationId xmlns:a16="http://schemas.microsoft.com/office/drawing/2014/main" id="{BF6A7B9C-CA8B-16EB-34F4-FDC7F5C834E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852310" y="3511038"/>
            <a:ext cx="399223" cy="1024023"/>
          </a:xfrm>
          <a:custGeom>
            <a:avLst/>
            <a:gdLst>
              <a:gd name="connsiteX0" fmla="*/ 2727 w 519110"/>
              <a:gd name="connsiteY0" fmla="*/ 0 h 1032855"/>
              <a:gd name="connsiteX1" fmla="*/ 519110 w 519110"/>
              <a:gd name="connsiteY1" fmla="*/ 516428 h 1032855"/>
              <a:gd name="connsiteX2" fmla="*/ 2727 w 519110"/>
              <a:gd name="connsiteY2" fmla="*/ 1032855 h 1032855"/>
              <a:gd name="connsiteX3" fmla="*/ 0 w 519110"/>
              <a:gd name="connsiteY3" fmla="*/ 1032581 h 1032855"/>
              <a:gd name="connsiteX4" fmla="*/ 0 w 519110"/>
              <a:gd name="connsiteY4" fmla="*/ 275 h 1032855"/>
              <a:gd name="connsiteX5" fmla="*/ 2727 w 519110"/>
              <a:gd name="connsiteY5" fmla="*/ 0 h 103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110" h="1032855">
                <a:moveTo>
                  <a:pt x="2727" y="0"/>
                </a:moveTo>
                <a:cubicBezTo>
                  <a:pt x="287918" y="0"/>
                  <a:pt x="519110" y="231212"/>
                  <a:pt x="519110" y="516428"/>
                </a:cubicBezTo>
                <a:cubicBezTo>
                  <a:pt x="519110" y="801643"/>
                  <a:pt x="287918" y="1032855"/>
                  <a:pt x="2727" y="1032855"/>
                </a:cubicBezTo>
                <a:lnTo>
                  <a:pt x="0" y="1032581"/>
                </a:lnTo>
                <a:lnTo>
                  <a:pt x="0" y="275"/>
                </a:lnTo>
                <a:lnTo>
                  <a:pt x="27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<a:noAutofit/>
          </a:bodyPr>
          <a:lstStyle/>
          <a:p>
            <a:pPr algn="ctr"/>
            <a:r>
              <a:rPr lang="it-IT" sz="2400" b="1" noProof="0">
                <a:solidFill>
                  <a:schemeClr val="tx1"/>
                </a:solidFill>
                <a:ea typeface="微软雅黑" panose="020B0503020204020204" pitchFamily="34" charset="-122"/>
                <a:cs typeface="+mn-ea"/>
                <a:sym typeface="+mn-lt"/>
              </a:rPr>
              <a:t>5</a:t>
            </a:r>
          </a:p>
        </p:txBody>
      </p:sp>
      <p:sp>
        <p:nvSpPr>
          <p:cNvPr id="13" name="任意多边形: 形状 31">
            <a:extLst>
              <a:ext uri="{FF2B5EF4-FFF2-40B4-BE49-F238E27FC236}">
                <a16:creationId xmlns:a16="http://schemas.microsoft.com/office/drawing/2014/main" id="{1F285894-5169-897E-01B7-054AB4CB4A1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83982" y="3458497"/>
            <a:ext cx="399223" cy="1024023"/>
          </a:xfrm>
          <a:custGeom>
            <a:avLst/>
            <a:gdLst>
              <a:gd name="connsiteX0" fmla="*/ 2727 w 519110"/>
              <a:gd name="connsiteY0" fmla="*/ 0 h 1032855"/>
              <a:gd name="connsiteX1" fmla="*/ 519110 w 519110"/>
              <a:gd name="connsiteY1" fmla="*/ 516428 h 1032855"/>
              <a:gd name="connsiteX2" fmla="*/ 2727 w 519110"/>
              <a:gd name="connsiteY2" fmla="*/ 1032855 h 1032855"/>
              <a:gd name="connsiteX3" fmla="*/ 0 w 519110"/>
              <a:gd name="connsiteY3" fmla="*/ 1032581 h 1032855"/>
              <a:gd name="connsiteX4" fmla="*/ 0 w 519110"/>
              <a:gd name="connsiteY4" fmla="*/ 275 h 1032855"/>
              <a:gd name="connsiteX5" fmla="*/ 2727 w 519110"/>
              <a:gd name="connsiteY5" fmla="*/ 0 h 103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110" h="1032855">
                <a:moveTo>
                  <a:pt x="2727" y="0"/>
                </a:moveTo>
                <a:cubicBezTo>
                  <a:pt x="287918" y="0"/>
                  <a:pt x="519110" y="231212"/>
                  <a:pt x="519110" y="516428"/>
                </a:cubicBezTo>
                <a:cubicBezTo>
                  <a:pt x="519110" y="801643"/>
                  <a:pt x="287918" y="1032855"/>
                  <a:pt x="2727" y="1032855"/>
                </a:cubicBezTo>
                <a:lnTo>
                  <a:pt x="0" y="1032581"/>
                </a:lnTo>
                <a:lnTo>
                  <a:pt x="0" y="275"/>
                </a:lnTo>
                <a:lnTo>
                  <a:pt x="27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<a:noAutofit/>
          </a:bodyPr>
          <a:lstStyle/>
          <a:p>
            <a:pPr algn="ctr"/>
            <a:r>
              <a:rPr lang="it-IT" sz="2400" b="1" noProof="0">
                <a:solidFill>
                  <a:schemeClr val="tx1"/>
                </a:solidFill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9B63893-71F8-CF82-E477-A72DD37724E0}"/>
              </a:ext>
            </a:extLst>
          </p:cNvPr>
          <p:cNvSpPr txBox="1"/>
          <p:nvPr/>
        </p:nvSpPr>
        <p:spPr>
          <a:xfrm>
            <a:off x="2540817" y="2686928"/>
            <a:ext cx="247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noProof="0">
                <a:solidFill>
                  <a:schemeClr val="bg1"/>
                </a:solidFill>
              </a:rPr>
              <a:t>Segmentazione delle Immagini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348BE1E-DCED-770A-4398-38BF680D050A}"/>
              </a:ext>
            </a:extLst>
          </p:cNvPr>
          <p:cNvSpPr txBox="1"/>
          <p:nvPr/>
        </p:nvSpPr>
        <p:spPr>
          <a:xfrm>
            <a:off x="5566069" y="2684172"/>
            <a:ext cx="1788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noProof="0">
                <a:solidFill>
                  <a:schemeClr val="tx2"/>
                </a:solidFill>
              </a:rPr>
              <a:t>Calcolo delle Features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887250D-F17C-7C60-B64D-AFE3D51AB73F}"/>
              </a:ext>
            </a:extLst>
          </p:cNvPr>
          <p:cNvSpPr txBox="1"/>
          <p:nvPr/>
        </p:nvSpPr>
        <p:spPr>
          <a:xfrm>
            <a:off x="380113" y="2686928"/>
            <a:ext cx="1788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noProof="0">
                <a:solidFill>
                  <a:schemeClr val="tx2"/>
                </a:solidFill>
              </a:rPr>
              <a:t>Acquisizione delle immagini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94B7807-AC1E-39E8-A33F-F25ABBE21C16}"/>
              </a:ext>
            </a:extLst>
          </p:cNvPr>
          <p:cNvSpPr txBox="1"/>
          <p:nvPr/>
        </p:nvSpPr>
        <p:spPr>
          <a:xfrm>
            <a:off x="7721358" y="2684171"/>
            <a:ext cx="1969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noProof="0">
                <a:solidFill>
                  <a:schemeClr val="tx2"/>
                </a:solidFill>
              </a:rPr>
              <a:t>Riconoscimento delle foglie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F4365E-3D3F-38E2-9039-9DA87FC6818F}"/>
              </a:ext>
            </a:extLst>
          </p:cNvPr>
          <p:cNvSpPr txBox="1"/>
          <p:nvPr/>
        </p:nvSpPr>
        <p:spPr>
          <a:xfrm>
            <a:off x="9852309" y="2684171"/>
            <a:ext cx="1788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noProof="0">
                <a:solidFill>
                  <a:schemeClr val="tx2"/>
                </a:solidFill>
              </a:rPr>
              <a:t>Classificazione delle Foglie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99AF9A8-CD45-499D-FAC4-94BD92D65361}"/>
              </a:ext>
            </a:extLst>
          </p:cNvPr>
          <p:cNvSpPr txBox="1"/>
          <p:nvPr/>
        </p:nvSpPr>
        <p:spPr>
          <a:xfrm>
            <a:off x="3010670" y="3586298"/>
            <a:ext cx="1868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noProof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Tramite metodo </a:t>
            </a:r>
            <a:r>
              <a:rPr lang="it-IT" sz="1400" u="sng" noProof="0" err="1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region-growing</a:t>
            </a:r>
            <a:r>
              <a:rPr lang="it-IT" sz="1400" noProof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 nello spazio colore LAB</a:t>
            </a:r>
          </a:p>
          <a:p>
            <a:endParaRPr lang="it-IT" sz="1400" noProof="0"/>
          </a:p>
        </p:txBody>
      </p:sp>
    </p:spTree>
    <p:extLst>
      <p:ext uri="{BB962C8B-B14F-4D97-AF65-F5344CB8AC3E}">
        <p14:creationId xmlns:p14="http://schemas.microsoft.com/office/powerpoint/2010/main" val="2157869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83E792-1372-2027-273F-37B56BD63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75" y="860557"/>
            <a:ext cx="10800000" cy="720000"/>
          </a:xfrm>
        </p:spPr>
        <p:txBody>
          <a:bodyPr anchor="ctr">
            <a:normAutofit/>
          </a:bodyPr>
          <a:lstStyle/>
          <a:p>
            <a:r>
              <a:rPr lang="it-IT" sz="4400" noProof="0" err="1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Region</a:t>
            </a:r>
            <a:r>
              <a:rPr lang="it-IT" sz="4400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it-IT" sz="4400" noProof="0" err="1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Growing</a:t>
            </a:r>
            <a:r>
              <a:rPr lang="it-IT" sz="4400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con LAB</a:t>
            </a: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566AE86E-96BB-6C35-6031-5B2CE0AFE10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340114" y="2118779"/>
            <a:ext cx="6851886" cy="23258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741E0C-7834-F17D-14EC-D9A1E6BBA088}"/>
              </a:ext>
            </a:extLst>
          </p:cNvPr>
          <p:cNvGrpSpPr/>
          <p:nvPr/>
        </p:nvGrpSpPr>
        <p:grpSpPr>
          <a:xfrm>
            <a:off x="5560542" y="2145493"/>
            <a:ext cx="6631458" cy="2089116"/>
            <a:chOff x="6015436" y="2414631"/>
            <a:chExt cx="5688764" cy="1636096"/>
          </a:xfrm>
        </p:grpSpPr>
        <p:sp>
          <p:nvSpPr>
            <p:cNvPr id="7" name="正文">
              <a:extLst>
                <a:ext uri="{FF2B5EF4-FFF2-40B4-BE49-F238E27FC236}">
                  <a16:creationId xmlns:a16="http://schemas.microsoft.com/office/drawing/2014/main" id="{34798DF5-1FA0-918F-650E-5967EB4D83BE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015436" y="3292742"/>
              <a:ext cx="5451282" cy="75798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indent="0" algn="l" fontAlgn="auto">
                <a:lnSpc>
                  <a:spcPct val="120000"/>
                </a:lnSpc>
                <a:buNone/>
              </a:pPr>
              <a:r>
                <a:rPr lang="it-IT" sz="1600" noProof="0">
                  <a:solidFill>
                    <a:schemeClr val="bg1"/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Il programma che abbiamo implementato converte una immagine fornita in spazio colore LAB. In congiunzione con un algoritmo di </a:t>
              </a:r>
              <a:r>
                <a:rPr lang="it-IT" sz="1600" noProof="0" err="1">
                  <a:solidFill>
                    <a:schemeClr val="bg1"/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region.growing</a:t>
              </a:r>
              <a:r>
                <a:rPr lang="it-IT" sz="1600" noProof="0">
                  <a:solidFill>
                    <a:schemeClr val="bg1"/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 possiamo discriminare i vari pixel tra sfondo e oggetti.</a:t>
              </a:r>
            </a:p>
          </p:txBody>
        </p:sp>
        <p:sp>
          <p:nvSpPr>
            <p:cNvPr id="8" name="标题">
              <a:extLst>
                <a:ext uri="{FF2B5EF4-FFF2-40B4-BE49-F238E27FC236}">
                  <a16:creationId xmlns:a16="http://schemas.microsoft.com/office/drawing/2014/main" id="{C36C695D-73C2-C79D-2207-51A9A597A282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6015436" y="2414631"/>
              <a:ext cx="5688764" cy="805814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it-IT" sz="2400" b="1" noProof="0">
                  <a:solidFill>
                    <a:schemeClr val="bg1"/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Come abbiamo implementato la segmentazione degli oggetti?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B77B35-B393-10CB-B289-82C1902310EB}"/>
              </a:ext>
            </a:extLst>
          </p:cNvPr>
          <p:cNvSpPr txBox="1"/>
          <p:nvPr/>
        </p:nvSpPr>
        <p:spPr>
          <a:xfrm>
            <a:off x="604927" y="4923320"/>
            <a:ext cx="25046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1200"/>
              </a:spcAft>
            </a:pPr>
            <a:r>
              <a:rPr lang="it-IT" sz="1800" b="1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1. </a:t>
            </a:r>
            <a:r>
              <a:rPr lang="it-IT" b="1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Come mai proprio LAB?</a:t>
            </a:r>
          </a:p>
          <a:p>
            <a:pPr fontAlgn="auto"/>
            <a:r>
              <a:rPr lang="it-IT" sz="1400" noProof="0">
                <a:solidFill>
                  <a:schemeClr val="tx2">
                    <a:lumMod val="60000"/>
                    <a:lumOff val="4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È lo spazio colore più adatto per confrontare le differenze percepite visivamente.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27A845-19F5-BCCB-474E-E390C3AE2F70}"/>
              </a:ext>
            </a:extLst>
          </p:cNvPr>
          <p:cNvSpPr txBox="1"/>
          <p:nvPr/>
        </p:nvSpPr>
        <p:spPr>
          <a:xfrm>
            <a:off x="3625990" y="4923320"/>
            <a:ext cx="386910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1200"/>
              </a:spcAft>
            </a:pPr>
            <a:r>
              <a:rPr lang="it-IT" sz="1800" b="1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2. </a:t>
            </a:r>
            <a:r>
              <a:rPr lang="it-IT" b="1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Come discrimina l’algoritmo?</a:t>
            </a:r>
            <a:endParaRPr lang="it-IT" sz="1800" b="1" noProof="0">
              <a:solidFill>
                <a:schemeClr val="tx2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fontAlgn="auto"/>
            <a:r>
              <a:rPr lang="it-IT" sz="1400" noProof="0">
                <a:solidFill>
                  <a:schemeClr val="tx2">
                    <a:lumMod val="60000"/>
                    <a:lumOff val="4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Il metodo </a:t>
            </a:r>
            <a:r>
              <a:rPr lang="it-IT" sz="1400" noProof="0" err="1">
                <a:solidFill>
                  <a:schemeClr val="tx2">
                    <a:lumMod val="60000"/>
                    <a:lumOff val="4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region-growing</a:t>
            </a:r>
            <a:r>
              <a:rPr lang="it-IT" sz="1400" noProof="0">
                <a:solidFill>
                  <a:schemeClr val="tx2">
                    <a:lumMod val="60000"/>
                    <a:lumOff val="4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 che abbiamo implementato calcola la distanza nel colore LAB rispetto al seme con un peso di 0.5 su L.</a:t>
            </a:r>
          </a:p>
          <a:p>
            <a:pPr fontAlgn="auto"/>
            <a:r>
              <a:rPr lang="it-IT" sz="1400" noProof="0">
                <a:solidFill>
                  <a:schemeClr val="tx2">
                    <a:lumMod val="60000"/>
                    <a:lumOff val="4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Se la distanza è inferiore alla soglia(settata a 21), il pixel viene aggiunto al background. 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9D08E42-0BC8-36EB-ED53-54AAC6AD4382}"/>
              </a:ext>
            </a:extLst>
          </p:cNvPr>
          <p:cNvSpPr txBox="1"/>
          <p:nvPr/>
        </p:nvSpPr>
        <p:spPr>
          <a:xfrm>
            <a:off x="8011489" y="4923320"/>
            <a:ext cx="357558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Aft>
                <a:spcPts val="1200"/>
              </a:spcAft>
            </a:pPr>
            <a:r>
              <a:rPr lang="it-IT" sz="1800" b="1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3.  </a:t>
            </a:r>
            <a:r>
              <a:rPr lang="it-IT" sz="1800" b="1" noProof="0" err="1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Perchè</a:t>
            </a:r>
            <a:r>
              <a:rPr lang="it-IT" sz="1800" b="1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 dare meno peso a L?</a:t>
            </a:r>
          </a:p>
          <a:p>
            <a:pPr fontAlgn="auto"/>
            <a:r>
              <a:rPr lang="it-IT" sz="1400" noProof="0">
                <a:solidFill>
                  <a:schemeClr val="tx2">
                    <a:lumMod val="60000"/>
                    <a:lumOff val="4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Testando abbiamo notato che gli oggetti con tinte più scure venivano incluse nello sfondo. Per evitare ciò abbiamo voluto ridurre il peso di L</a:t>
            </a:r>
          </a:p>
        </p:txBody>
      </p:sp>
      <p:pic>
        <p:nvPicPr>
          <p:cNvPr id="15" name="Immagine 14" descr="Immagine che contiene schizzo, nero, bianco e nero, silhouette&#10;&#10;Il contenuto generato dall'IA potrebbe non essere corretto.">
            <a:extLst>
              <a:ext uri="{FF2B5EF4-FFF2-40B4-BE49-F238E27FC236}">
                <a16:creationId xmlns:a16="http://schemas.microsoft.com/office/drawing/2014/main" id="{A25EF48D-E1A5-9D43-98B4-445B1B102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67" y="2297807"/>
            <a:ext cx="1973686" cy="1683925"/>
          </a:xfrm>
          <a:prstGeom prst="rect">
            <a:avLst/>
          </a:prstGeom>
        </p:spPr>
      </p:pic>
      <p:pic>
        <p:nvPicPr>
          <p:cNvPr id="17" name="Immagine 16" descr="Immagine che contiene erba, verde, verdura, pianta&#10;&#10;Il contenuto generato dall'IA potrebbe non essere corretto.">
            <a:extLst>
              <a:ext uri="{FF2B5EF4-FFF2-40B4-BE49-F238E27FC236}">
                <a16:creationId xmlns:a16="http://schemas.microsoft.com/office/drawing/2014/main" id="{DDCB496D-B835-8C37-9EDF-C0BD3E810F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41" y="2297807"/>
            <a:ext cx="2095037" cy="167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93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hermata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950DCE11-79BF-A88F-746B-AE9FFE092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501" y="2287176"/>
            <a:ext cx="5701499" cy="311278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BD19069-01E1-4C10-808A-055B996A2F4B}"/>
              </a:ext>
            </a:extLst>
          </p:cNvPr>
          <p:cNvSpPr/>
          <p:nvPr/>
        </p:nvSpPr>
        <p:spPr>
          <a:xfrm>
            <a:off x="3346615" y="1951508"/>
            <a:ext cx="3267757" cy="42062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2E7D4-7B89-FF4B-160B-DEEDDD8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0" y="266726"/>
            <a:ext cx="10800000" cy="720000"/>
          </a:xfrm>
        </p:spPr>
        <p:txBody>
          <a:bodyPr anchor="ctr">
            <a:normAutofit/>
          </a:bodyPr>
          <a:lstStyle/>
          <a:p>
            <a:r>
              <a:rPr lang="it-IT" sz="4400" noProof="0" err="1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Perchè</a:t>
            </a:r>
            <a:r>
              <a:rPr lang="it-IT" sz="4400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una Soglia di 21?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CC7A2D-869D-0A37-4CA6-F7A46ABC9F4C}"/>
              </a:ext>
            </a:extLst>
          </p:cNvPr>
          <p:cNvSpPr/>
          <p:nvPr/>
        </p:nvSpPr>
        <p:spPr>
          <a:xfrm>
            <a:off x="3612341" y="4830876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it-IT" sz="1600" noProof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La percentuale di accuratezza del </a:t>
            </a:r>
            <a:r>
              <a:rPr lang="it-IT" sz="1600" noProof="0" err="1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segmentatore</a:t>
            </a:r>
            <a:r>
              <a:rPr lang="it-IT" sz="1600" noProof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 con soglia 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A1AF8D-50C1-AE9F-87B1-D7F8D1C00FD9}"/>
              </a:ext>
            </a:extLst>
          </p:cNvPr>
          <p:cNvSpPr txBox="1"/>
          <p:nvPr/>
        </p:nvSpPr>
        <p:spPr>
          <a:xfrm>
            <a:off x="508491" y="2597839"/>
            <a:ext cx="2080705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Inizialmente testando abbiamo optato per una soglia intorno ai 18 perché dava i risultati miglior. Ma, dopo aver applicato un algoritmo che paragonava l’accuratezza del </a:t>
            </a:r>
            <a:r>
              <a:rPr lang="it-IT" sz="1600" noProof="0" err="1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segmentatore</a:t>
            </a:r>
            <a:r>
              <a:rPr lang="it-IT" sz="1600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 su 30 soglie diverse abbiamo appurato che la soglia migliore fosse 21.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3A2BC5-097C-B1A9-CBA3-8492FB9F2298}"/>
              </a:ext>
            </a:extLst>
          </p:cNvPr>
          <p:cNvSpPr txBox="1"/>
          <p:nvPr/>
        </p:nvSpPr>
        <p:spPr>
          <a:xfrm>
            <a:off x="508491" y="1951508"/>
            <a:ext cx="2254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Aft>
                <a:spcPts val="1200"/>
              </a:spcAft>
            </a:pPr>
            <a:r>
              <a:rPr lang="it-IT" b="1" noProof="0">
                <a:solidFill>
                  <a:schemeClr val="accent1"/>
                </a:solidFill>
                <a:ea typeface="微软雅黑" panose="020B0503020204020204" pitchFamily="34" charset="-122"/>
                <a:cs typeface="+mn-ea"/>
                <a:sym typeface="+mn-lt"/>
              </a:rPr>
              <a:t>Il valore di soglia non è stato scelto a caso.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C6F799-7F22-C3BC-16FB-0215BE3F7517}"/>
              </a:ext>
            </a:extLst>
          </p:cNvPr>
          <p:cNvGrpSpPr/>
          <p:nvPr/>
        </p:nvGrpSpPr>
        <p:grpSpPr>
          <a:xfrm>
            <a:off x="3937688" y="2263613"/>
            <a:ext cx="2104859" cy="2071404"/>
            <a:chOff x="3991141" y="2355490"/>
            <a:chExt cx="2104859" cy="2071404"/>
          </a:xfrm>
        </p:grpSpPr>
        <p:graphicFrame>
          <p:nvGraphicFramePr>
            <p:cNvPr id="11" name="Grafico 10">
              <a:extLst>
                <a:ext uri="{FF2B5EF4-FFF2-40B4-BE49-F238E27FC236}">
                  <a16:creationId xmlns:a16="http://schemas.microsoft.com/office/drawing/2014/main" id="{05CEEA00-4631-2ADD-E259-AF423CB98EB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63084298"/>
                </p:ext>
              </p:extLst>
            </p:nvPr>
          </p:nvGraphicFramePr>
          <p:xfrm>
            <a:off x="3991141" y="2355490"/>
            <a:ext cx="2104859" cy="20714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2C24E25-3ECA-BBF9-E1AF-38ABDEAFA845}"/>
                </a:ext>
              </a:extLst>
            </p:cNvPr>
            <p:cNvSpPr/>
            <p:nvPr/>
          </p:nvSpPr>
          <p:spPr>
            <a:xfrm>
              <a:off x="4596445" y="3007144"/>
              <a:ext cx="768096" cy="7680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it-IT" sz="1400" noProof="0">
                  <a:ea typeface="微软雅黑" panose="020B0503020204020204" pitchFamily="34" charset="-122"/>
                  <a:cs typeface="+mn-ea"/>
                  <a:sym typeface="+mn-lt"/>
                </a:rPr>
                <a:t>99,29%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8014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32E7D4-7B89-FF4B-160B-DEEDDD8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24" y="441698"/>
            <a:ext cx="5796916" cy="720000"/>
          </a:xfrm>
        </p:spPr>
        <p:txBody>
          <a:bodyPr anchor="ctr">
            <a:normAutofit/>
          </a:bodyPr>
          <a:lstStyle/>
          <a:p>
            <a:r>
              <a:rPr lang="it-IT" sz="4400" noProof="0" err="1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Segmentatori</a:t>
            </a:r>
            <a:r>
              <a:rPr lang="it-IT" sz="4400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 Differenti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BA9B5F-3741-0DC6-3EA7-716B00BE103E}"/>
              </a:ext>
            </a:extLst>
          </p:cNvPr>
          <p:cNvSpPr txBox="1"/>
          <p:nvPr/>
        </p:nvSpPr>
        <p:spPr>
          <a:xfrm>
            <a:off x="386124" y="3342203"/>
            <a:ext cx="25046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it-IT" sz="1400" noProof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Abbiamo scartato il clustering per problemi nel riconoscere i pixel di oggetti come parte dello sfondo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2D0CA7-4B1F-B542-F879-5C1950383F43}"/>
              </a:ext>
            </a:extLst>
          </p:cNvPr>
          <p:cNvSpPr txBox="1"/>
          <p:nvPr/>
        </p:nvSpPr>
        <p:spPr>
          <a:xfrm>
            <a:off x="6980418" y="3342204"/>
            <a:ext cx="44656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it-IT" sz="1400" noProof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In precedenza dello spazio colore Lab abbiamo escluso la L ma dopo aver notato che alcuni oggetti molto scuri o alcune foglie molto chiare venissero incluse nello sfondo, abbiamo ritenuto necessario includere anche lo spazio 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C931C-34AA-08AA-7989-6629C1C63279}"/>
              </a:ext>
            </a:extLst>
          </p:cNvPr>
          <p:cNvSpPr txBox="1"/>
          <p:nvPr/>
        </p:nvSpPr>
        <p:spPr>
          <a:xfrm>
            <a:off x="386124" y="1161698"/>
            <a:ext cx="56355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Prima di scegliere </a:t>
            </a:r>
            <a:r>
              <a:rPr lang="it-IT" sz="1400" noProof="0" err="1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region</a:t>
            </a:r>
            <a:r>
              <a:rPr lang="it-IT" sz="1400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it-IT" sz="1400" noProof="0" err="1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growing</a:t>
            </a:r>
            <a:r>
              <a:rPr lang="it-IT" sz="1400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 sono stati considerati altri metodi, che però non </a:t>
            </a:r>
            <a:r>
              <a:rPr lang="it-IT" sz="1400" noProof="0" err="1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soddisfavano</a:t>
            </a:r>
            <a:r>
              <a:rPr lang="it-IT" sz="1400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 alcune delle nostre esigenze</a:t>
            </a:r>
          </a:p>
        </p:txBody>
      </p:sp>
      <p:pic>
        <p:nvPicPr>
          <p:cNvPr id="7" name="Immagine 6" descr="Immagine che contiene verde, natura, foglia&#10;&#10;Il contenuto generato dall'IA potrebbe non essere corretto.">
            <a:extLst>
              <a:ext uri="{FF2B5EF4-FFF2-40B4-BE49-F238E27FC236}">
                <a16:creationId xmlns:a16="http://schemas.microsoft.com/office/drawing/2014/main" id="{900DA735-A699-8D4D-8D90-344DBAA97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418" y="4482254"/>
            <a:ext cx="2412729" cy="1932039"/>
          </a:xfrm>
          <a:prstGeom prst="rect">
            <a:avLst/>
          </a:prstGeom>
        </p:spPr>
      </p:pic>
      <p:pic>
        <p:nvPicPr>
          <p:cNvPr id="14" name="Immagine 13" descr="Immagine che contiene oscurità, nero, bianco e nero, luce&#10;&#10;Il contenuto generato dall'IA potrebbe non essere corretto.">
            <a:extLst>
              <a:ext uri="{FF2B5EF4-FFF2-40B4-BE49-F238E27FC236}">
                <a16:creationId xmlns:a16="http://schemas.microsoft.com/office/drawing/2014/main" id="{61ED7F98-9F03-B967-165F-98DF22767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147" y="4482254"/>
            <a:ext cx="2412729" cy="1932039"/>
          </a:xfrm>
          <a:prstGeom prst="rect">
            <a:avLst/>
          </a:prstGeom>
        </p:spPr>
      </p:pic>
      <p:pic>
        <p:nvPicPr>
          <p:cNvPr id="16" name="Immagine 15" descr="Immagine che contiene verde, pianta&#10;&#10;Il contenuto generato dall'IA potrebbe non essere corretto.">
            <a:extLst>
              <a:ext uri="{FF2B5EF4-FFF2-40B4-BE49-F238E27FC236}">
                <a16:creationId xmlns:a16="http://schemas.microsoft.com/office/drawing/2014/main" id="{7AFB92B8-C0E8-488D-766C-419318F26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4" y="4482254"/>
            <a:ext cx="2412729" cy="1932039"/>
          </a:xfrm>
          <a:prstGeom prst="rect">
            <a:avLst/>
          </a:prstGeom>
        </p:spPr>
      </p:pic>
      <p:pic>
        <p:nvPicPr>
          <p:cNvPr id="18" name="Immagine 17" descr="Immagine che contiene bianco e nero, cartone animato, arte&#10;&#10;Il contenuto generato dall'IA potrebbe non essere corretto.">
            <a:extLst>
              <a:ext uri="{FF2B5EF4-FFF2-40B4-BE49-F238E27FC236}">
                <a16:creationId xmlns:a16="http://schemas.microsoft.com/office/drawing/2014/main" id="{C15E7CA9-67BB-7034-2153-43C00E5AC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853" y="4484263"/>
            <a:ext cx="2412729" cy="1932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D31DCF-DBD9-EFFD-E802-FAF2519FF7D9}"/>
              </a:ext>
            </a:extLst>
          </p:cNvPr>
          <p:cNvSpPr txBox="1"/>
          <p:nvPr/>
        </p:nvSpPr>
        <p:spPr>
          <a:xfrm>
            <a:off x="386124" y="2972871"/>
            <a:ext cx="123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noProof="0">
                <a:ea typeface="微软雅黑" panose="020B0503020204020204" pitchFamily="34" charset="-122"/>
                <a:cs typeface="+mn-ea"/>
              </a:rPr>
              <a:t>1. K-</a:t>
            </a:r>
            <a:r>
              <a:rPr lang="it-IT" b="1" noProof="0" err="1">
                <a:ea typeface="微软雅黑" panose="020B0503020204020204" pitchFamily="34" charset="-122"/>
                <a:cs typeface="+mn-ea"/>
              </a:rPr>
              <a:t>means</a:t>
            </a:r>
            <a:endParaRPr lang="it-IT" b="1" noProof="0"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07C79-6F72-FA17-3021-63C80CA59A24}"/>
              </a:ext>
            </a:extLst>
          </p:cNvPr>
          <p:cNvSpPr txBox="1"/>
          <p:nvPr/>
        </p:nvSpPr>
        <p:spPr>
          <a:xfrm>
            <a:off x="6980418" y="2972872"/>
            <a:ext cx="356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noProof="0">
                <a:ea typeface="微软雅黑" panose="020B0503020204020204" pitchFamily="34" charset="-122"/>
                <a:cs typeface="+mn-ea"/>
                <a:sym typeface="+mn-lt"/>
              </a:rPr>
              <a:t>2. </a:t>
            </a:r>
            <a:r>
              <a:rPr lang="it-IT" b="1" noProof="0" err="1">
                <a:ea typeface="微软雅黑" panose="020B0503020204020204" pitchFamily="34" charset="-122"/>
                <a:cs typeface="+mn-ea"/>
                <a:sym typeface="+mn-lt"/>
              </a:rPr>
              <a:t>Region</a:t>
            </a:r>
            <a:r>
              <a:rPr lang="it-IT" b="1" noProof="0"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it-IT" b="1" noProof="0" err="1">
                <a:ea typeface="微软雅黑" panose="020B0503020204020204" pitchFamily="34" charset="-122"/>
                <a:cs typeface="+mn-ea"/>
                <a:sym typeface="+mn-lt"/>
              </a:rPr>
              <a:t>Growing</a:t>
            </a:r>
            <a:r>
              <a:rPr lang="it-IT" b="1" noProof="0">
                <a:ea typeface="微软雅黑" panose="020B0503020204020204" pitchFamily="34" charset="-122"/>
                <a:cs typeface="+mn-ea"/>
                <a:sym typeface="+mn-lt"/>
              </a:rPr>
              <a:t> con I canali a e b</a:t>
            </a:r>
          </a:p>
        </p:txBody>
      </p:sp>
    </p:spTree>
    <p:extLst>
      <p:ext uri="{BB962C8B-B14F-4D97-AF65-F5344CB8AC3E}">
        <p14:creationId xmlns:p14="http://schemas.microsoft.com/office/powerpoint/2010/main" val="211430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0ADA6-44B0-2B48-C0C9-27DCA1ECA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2A23F0-26E9-32FD-0FD4-DB9557C89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77" y="860560"/>
            <a:ext cx="10800000" cy="720000"/>
          </a:xfrm>
        </p:spPr>
        <p:txBody>
          <a:bodyPr anchor="ctr">
            <a:normAutofit/>
          </a:bodyPr>
          <a:lstStyle/>
          <a:p>
            <a:r>
              <a:rPr lang="it-IT" sz="4400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03-Calcolo delle Features</a:t>
            </a:r>
          </a:p>
        </p:txBody>
      </p:sp>
      <p:sp>
        <p:nvSpPr>
          <p:cNvPr id="2" name="任意多边形: 形状 31">
            <a:extLst>
              <a:ext uri="{FF2B5EF4-FFF2-40B4-BE49-F238E27FC236}">
                <a16:creationId xmlns:a16="http://schemas.microsoft.com/office/drawing/2014/main" id="{9FD7E511-0B1D-C5FD-C89C-7852C4C265E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91670" y="3484725"/>
            <a:ext cx="399223" cy="1024024"/>
          </a:xfrm>
          <a:custGeom>
            <a:avLst/>
            <a:gdLst>
              <a:gd name="connsiteX0" fmla="*/ 2727 w 519110"/>
              <a:gd name="connsiteY0" fmla="*/ 0 h 1032855"/>
              <a:gd name="connsiteX1" fmla="*/ 519110 w 519110"/>
              <a:gd name="connsiteY1" fmla="*/ 516428 h 1032855"/>
              <a:gd name="connsiteX2" fmla="*/ 2727 w 519110"/>
              <a:gd name="connsiteY2" fmla="*/ 1032855 h 1032855"/>
              <a:gd name="connsiteX3" fmla="*/ 0 w 519110"/>
              <a:gd name="connsiteY3" fmla="*/ 1032581 h 1032855"/>
              <a:gd name="connsiteX4" fmla="*/ 0 w 519110"/>
              <a:gd name="connsiteY4" fmla="*/ 275 h 1032855"/>
              <a:gd name="connsiteX5" fmla="*/ 2727 w 519110"/>
              <a:gd name="connsiteY5" fmla="*/ 0 h 103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110" h="1032855">
                <a:moveTo>
                  <a:pt x="2727" y="0"/>
                </a:moveTo>
                <a:cubicBezTo>
                  <a:pt x="287918" y="0"/>
                  <a:pt x="519110" y="231212"/>
                  <a:pt x="519110" y="516428"/>
                </a:cubicBezTo>
                <a:cubicBezTo>
                  <a:pt x="519110" y="801643"/>
                  <a:pt x="287918" y="1032855"/>
                  <a:pt x="2727" y="1032855"/>
                </a:cubicBezTo>
                <a:lnTo>
                  <a:pt x="0" y="1032581"/>
                </a:lnTo>
                <a:lnTo>
                  <a:pt x="0" y="275"/>
                </a:lnTo>
                <a:lnTo>
                  <a:pt x="27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<a:noAutofit/>
          </a:bodyPr>
          <a:lstStyle/>
          <a:p>
            <a:pPr algn="ctr"/>
            <a:r>
              <a:rPr lang="it-IT" sz="2400" b="1" noProof="0">
                <a:solidFill>
                  <a:schemeClr val="tx1"/>
                </a:solidFill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9A8F883-C562-9F08-7B4A-7DA6DBEF503B}"/>
              </a:ext>
            </a:extLst>
          </p:cNvPr>
          <p:cNvGrpSpPr/>
          <p:nvPr/>
        </p:nvGrpSpPr>
        <p:grpSpPr>
          <a:xfrm>
            <a:off x="202488" y="2487158"/>
            <a:ext cx="11671750" cy="3055303"/>
            <a:chOff x="696879" y="2457661"/>
            <a:chExt cx="11671750" cy="305530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8585A5C-9DA8-0121-EFC5-A22C2C74D563}"/>
                </a:ext>
              </a:extLst>
            </p:cNvPr>
            <p:cNvGrpSpPr/>
            <p:nvPr/>
          </p:nvGrpSpPr>
          <p:grpSpPr>
            <a:xfrm>
              <a:off x="696879" y="2457661"/>
              <a:ext cx="9523480" cy="3045472"/>
              <a:chOff x="605439" y="2356456"/>
              <a:chExt cx="12383397" cy="3071737"/>
            </a:xfrm>
          </p:grpSpPr>
          <p:sp>
            <p:nvSpPr>
              <p:cNvPr id="65" name="Freeform 4">
                <a:extLst>
                  <a:ext uri="{FF2B5EF4-FFF2-40B4-BE49-F238E27FC236}">
                    <a16:creationId xmlns:a16="http://schemas.microsoft.com/office/drawing/2014/main" id="{2718635B-06A7-C702-4D9D-31F7BC53D961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6270329" y="2363163"/>
                <a:ext cx="3913700" cy="3065030"/>
              </a:xfrm>
              <a:custGeom>
                <a:avLst/>
                <a:gdLst>
                  <a:gd name="connsiteX0" fmla="*/ 2901949 w 3176990"/>
                  <a:gd name="connsiteY0" fmla="*/ 0 h 2901950"/>
                  <a:gd name="connsiteX1" fmla="*/ 2901948 w 3176990"/>
                  <a:gd name="connsiteY1" fmla="*/ 1181659 h 2901950"/>
                  <a:gd name="connsiteX2" fmla="*/ 3176990 w 3176990"/>
                  <a:gd name="connsiteY2" fmla="*/ 1450974 h 2901950"/>
                  <a:gd name="connsiteX3" fmla="*/ 2901948 w 3176990"/>
                  <a:gd name="connsiteY3" fmla="*/ 1720293 h 2901950"/>
                  <a:gd name="connsiteX4" fmla="*/ 2901947 w 3176990"/>
                  <a:gd name="connsiteY4" fmla="*/ 2901950 h 2901950"/>
                  <a:gd name="connsiteX5" fmla="*/ 0 w 3176990"/>
                  <a:gd name="connsiteY5" fmla="*/ 2901949 h 2901950"/>
                  <a:gd name="connsiteX6" fmla="*/ 1 w 3176990"/>
                  <a:gd name="connsiteY6" fmla="*/ 1 h 290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6990" h="2901950">
                    <a:moveTo>
                      <a:pt x="2901949" y="0"/>
                    </a:moveTo>
                    <a:lnTo>
                      <a:pt x="2901948" y="1181659"/>
                    </a:lnTo>
                    <a:lnTo>
                      <a:pt x="3176990" y="1450974"/>
                    </a:lnTo>
                    <a:lnTo>
                      <a:pt x="2901948" y="1720293"/>
                    </a:lnTo>
                    <a:lnTo>
                      <a:pt x="2901947" y="2901950"/>
                    </a:lnTo>
                    <a:lnTo>
                      <a:pt x="0" y="29019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9450" tIns="479653" rIns="431477" bIns="479653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endParaRPr lang="it-IT" sz="1100" b="1" noProof="0">
                  <a:solidFill>
                    <a:schemeClr val="tx2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7" name="Freeform 19">
                <a:extLst>
                  <a:ext uri="{FF2B5EF4-FFF2-40B4-BE49-F238E27FC236}">
                    <a16:creationId xmlns:a16="http://schemas.microsoft.com/office/drawing/2014/main" id="{FE3FC62B-F281-FC1A-2CC6-BFFB307B8C92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3548729" y="2356456"/>
                <a:ext cx="2640525" cy="3065030"/>
              </a:xfrm>
              <a:custGeom>
                <a:avLst/>
                <a:gdLst>
                  <a:gd name="connsiteX0" fmla="*/ 2901948 w 3176987"/>
                  <a:gd name="connsiteY0" fmla="*/ 0 h 2901950"/>
                  <a:gd name="connsiteX1" fmla="*/ 2901948 w 3176987"/>
                  <a:gd name="connsiteY1" fmla="*/ 1181659 h 2901950"/>
                  <a:gd name="connsiteX2" fmla="*/ 3176987 w 3176987"/>
                  <a:gd name="connsiteY2" fmla="*/ 1450976 h 2901950"/>
                  <a:gd name="connsiteX3" fmla="*/ 2901947 w 3176987"/>
                  <a:gd name="connsiteY3" fmla="*/ 1720294 h 2901950"/>
                  <a:gd name="connsiteX4" fmla="*/ 2901948 w 3176987"/>
                  <a:gd name="connsiteY4" fmla="*/ 2901950 h 2901950"/>
                  <a:gd name="connsiteX5" fmla="*/ 2 w 3176987"/>
                  <a:gd name="connsiteY5" fmla="*/ 2901950 h 2901950"/>
                  <a:gd name="connsiteX6" fmla="*/ 0 w 3176987"/>
                  <a:gd name="connsiteY6" fmla="*/ 1 h 290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6987" h="2901950">
                    <a:moveTo>
                      <a:pt x="2901948" y="0"/>
                    </a:moveTo>
                    <a:lnTo>
                      <a:pt x="2901948" y="1181659"/>
                    </a:lnTo>
                    <a:lnTo>
                      <a:pt x="3176987" y="1450976"/>
                    </a:lnTo>
                    <a:lnTo>
                      <a:pt x="2901947" y="1720294"/>
                    </a:lnTo>
                    <a:lnTo>
                      <a:pt x="2901948" y="2901950"/>
                    </a:lnTo>
                    <a:lnTo>
                      <a:pt x="2" y="29019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50121" tIns="479653" rIns="430806" bIns="479653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endParaRPr lang="it-IT" sz="1000" b="1" noProof="0">
                  <a:solidFill>
                    <a:schemeClr val="tx2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493BF5F0-8CE1-EB9B-9F27-4CFA7838AF9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605439" y="3362627"/>
                <a:ext cx="519110" cy="1032855"/>
              </a:xfrm>
              <a:custGeom>
                <a:avLst/>
                <a:gdLst>
                  <a:gd name="connsiteX0" fmla="*/ 2727 w 519110"/>
                  <a:gd name="connsiteY0" fmla="*/ 0 h 1032855"/>
                  <a:gd name="connsiteX1" fmla="*/ 519110 w 519110"/>
                  <a:gd name="connsiteY1" fmla="*/ 516428 h 1032855"/>
                  <a:gd name="connsiteX2" fmla="*/ 2727 w 519110"/>
                  <a:gd name="connsiteY2" fmla="*/ 1032855 h 1032855"/>
                  <a:gd name="connsiteX3" fmla="*/ 0 w 519110"/>
                  <a:gd name="connsiteY3" fmla="*/ 1032581 h 1032855"/>
                  <a:gd name="connsiteX4" fmla="*/ 0 w 519110"/>
                  <a:gd name="connsiteY4" fmla="*/ 275 h 1032855"/>
                  <a:gd name="connsiteX5" fmla="*/ 2727 w 519110"/>
                  <a:gd name="connsiteY5" fmla="*/ 0 h 103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9110" h="1032855">
                    <a:moveTo>
                      <a:pt x="2727" y="0"/>
                    </a:moveTo>
                    <a:cubicBezTo>
                      <a:pt x="287918" y="0"/>
                      <a:pt x="519110" y="231212"/>
                      <a:pt x="519110" y="516428"/>
                    </a:cubicBezTo>
                    <a:cubicBezTo>
                      <a:pt x="519110" y="801643"/>
                      <a:pt x="287918" y="1032855"/>
                      <a:pt x="2727" y="1032855"/>
                    </a:cubicBezTo>
                    <a:lnTo>
                      <a:pt x="0" y="1032581"/>
                    </a:lnTo>
                    <a:lnTo>
                      <a:pt x="0" y="275"/>
                    </a:lnTo>
                    <a:lnTo>
                      <a:pt x="272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it-IT" sz="2400" b="1" noProof="0">
                    <a:solidFill>
                      <a:schemeClr val="tx1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709DFDD1-F54B-1969-E169-6F58E7D0030C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3548729" y="3336172"/>
                <a:ext cx="519110" cy="1032856"/>
              </a:xfrm>
              <a:custGeom>
                <a:avLst/>
                <a:gdLst>
                  <a:gd name="connsiteX0" fmla="*/ 2727 w 519110"/>
                  <a:gd name="connsiteY0" fmla="*/ 0 h 1032855"/>
                  <a:gd name="connsiteX1" fmla="*/ 519110 w 519110"/>
                  <a:gd name="connsiteY1" fmla="*/ 516428 h 1032855"/>
                  <a:gd name="connsiteX2" fmla="*/ 2727 w 519110"/>
                  <a:gd name="connsiteY2" fmla="*/ 1032855 h 1032855"/>
                  <a:gd name="connsiteX3" fmla="*/ 0 w 519110"/>
                  <a:gd name="connsiteY3" fmla="*/ 1032581 h 1032855"/>
                  <a:gd name="connsiteX4" fmla="*/ 0 w 519110"/>
                  <a:gd name="connsiteY4" fmla="*/ 275 h 1032855"/>
                  <a:gd name="connsiteX5" fmla="*/ 2727 w 519110"/>
                  <a:gd name="connsiteY5" fmla="*/ 0 h 103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9110" h="1032855">
                    <a:moveTo>
                      <a:pt x="2727" y="0"/>
                    </a:moveTo>
                    <a:cubicBezTo>
                      <a:pt x="287918" y="0"/>
                      <a:pt x="519110" y="231212"/>
                      <a:pt x="519110" y="516428"/>
                    </a:cubicBezTo>
                    <a:cubicBezTo>
                      <a:pt x="519110" y="801643"/>
                      <a:pt x="287918" y="1032855"/>
                      <a:pt x="2727" y="1032855"/>
                    </a:cubicBezTo>
                    <a:lnTo>
                      <a:pt x="0" y="1032581"/>
                    </a:lnTo>
                    <a:lnTo>
                      <a:pt x="0" y="275"/>
                    </a:lnTo>
                    <a:lnTo>
                      <a:pt x="272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it-IT" sz="2400" b="1" noProof="0">
                    <a:solidFill>
                      <a:schemeClr val="tx1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2</a:t>
                </a:r>
              </a:p>
            </p:txBody>
          </p:sp>
          <p:sp>
            <p:nvSpPr>
              <p:cNvPr id="139" name="Freeform 25">
                <a:extLst>
                  <a:ext uri="{FF2B5EF4-FFF2-40B4-BE49-F238E27FC236}">
                    <a16:creationId xmlns:a16="http://schemas.microsoft.com/office/drawing/2014/main" id="{6F4D526F-3140-F0A6-13E1-1C2C12F8943F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719120" y="2356456"/>
                <a:ext cx="2640525" cy="3065030"/>
              </a:xfrm>
              <a:custGeom>
                <a:avLst/>
                <a:gdLst>
                  <a:gd name="connsiteX0" fmla="*/ 2901950 w 3176989"/>
                  <a:gd name="connsiteY0" fmla="*/ 0 h 2901951"/>
                  <a:gd name="connsiteX1" fmla="*/ 2901949 w 3176989"/>
                  <a:gd name="connsiteY1" fmla="*/ 1181659 h 2901951"/>
                  <a:gd name="connsiteX2" fmla="*/ 3176989 w 3176989"/>
                  <a:gd name="connsiteY2" fmla="*/ 1450977 h 2901951"/>
                  <a:gd name="connsiteX3" fmla="*/ 2901951 w 3176989"/>
                  <a:gd name="connsiteY3" fmla="*/ 1720295 h 2901951"/>
                  <a:gd name="connsiteX4" fmla="*/ 2901949 w 3176989"/>
                  <a:gd name="connsiteY4" fmla="*/ 2901951 h 2901951"/>
                  <a:gd name="connsiteX5" fmla="*/ 0 w 3176989"/>
                  <a:gd name="connsiteY5" fmla="*/ 2901950 h 2901951"/>
                  <a:gd name="connsiteX6" fmla="*/ 1 w 3176989"/>
                  <a:gd name="connsiteY6" fmla="*/ 1 h 2901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6989" h="2901951">
                    <a:moveTo>
                      <a:pt x="2901950" y="0"/>
                    </a:moveTo>
                    <a:lnTo>
                      <a:pt x="2901949" y="1181659"/>
                    </a:lnTo>
                    <a:lnTo>
                      <a:pt x="3176989" y="1450977"/>
                    </a:lnTo>
                    <a:lnTo>
                      <a:pt x="2901951" y="1720295"/>
                    </a:lnTo>
                    <a:lnTo>
                      <a:pt x="2901949" y="2901951"/>
                    </a:lnTo>
                    <a:lnTo>
                      <a:pt x="0" y="29019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9450" tIns="479653" rIns="431477" bIns="479653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endParaRPr lang="it-IT" sz="1050" noProof="0">
                  <a:solidFill>
                    <a:schemeClr val="bg1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CFF77B8A-D1AB-8505-2D0B-BF37844AA768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6270329" y="3336172"/>
                <a:ext cx="519110" cy="1032855"/>
              </a:xfrm>
              <a:custGeom>
                <a:avLst/>
                <a:gdLst>
                  <a:gd name="connsiteX0" fmla="*/ 2727 w 519110"/>
                  <a:gd name="connsiteY0" fmla="*/ 0 h 1032855"/>
                  <a:gd name="connsiteX1" fmla="*/ 519110 w 519110"/>
                  <a:gd name="connsiteY1" fmla="*/ 516428 h 1032855"/>
                  <a:gd name="connsiteX2" fmla="*/ 2727 w 519110"/>
                  <a:gd name="connsiteY2" fmla="*/ 1032855 h 1032855"/>
                  <a:gd name="connsiteX3" fmla="*/ 0 w 519110"/>
                  <a:gd name="connsiteY3" fmla="*/ 1032581 h 1032855"/>
                  <a:gd name="connsiteX4" fmla="*/ 0 w 519110"/>
                  <a:gd name="connsiteY4" fmla="*/ 275 h 1032855"/>
                  <a:gd name="connsiteX5" fmla="*/ 2727 w 519110"/>
                  <a:gd name="connsiteY5" fmla="*/ 0 h 103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9110" h="1032855">
                    <a:moveTo>
                      <a:pt x="2727" y="0"/>
                    </a:moveTo>
                    <a:cubicBezTo>
                      <a:pt x="287918" y="0"/>
                      <a:pt x="519110" y="231212"/>
                      <a:pt x="519110" y="516428"/>
                    </a:cubicBezTo>
                    <a:cubicBezTo>
                      <a:pt x="519110" y="801643"/>
                      <a:pt x="287918" y="1032855"/>
                      <a:pt x="2727" y="1032855"/>
                    </a:cubicBezTo>
                    <a:lnTo>
                      <a:pt x="0" y="1032581"/>
                    </a:lnTo>
                    <a:lnTo>
                      <a:pt x="0" y="275"/>
                    </a:lnTo>
                    <a:lnTo>
                      <a:pt x="272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it-IT" sz="2400" b="1" noProof="0">
                    <a:solidFill>
                      <a:schemeClr val="tx1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6" name="Freeform 19">
                <a:extLst>
                  <a:ext uri="{FF2B5EF4-FFF2-40B4-BE49-F238E27FC236}">
                    <a16:creationId xmlns:a16="http://schemas.microsoft.com/office/drawing/2014/main" id="{84BC3E6C-AAE5-F5D4-3F6D-87086733FD99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10348311" y="2356456"/>
                <a:ext cx="2640525" cy="3065030"/>
              </a:xfrm>
              <a:custGeom>
                <a:avLst/>
                <a:gdLst>
                  <a:gd name="connsiteX0" fmla="*/ 2901948 w 3176987"/>
                  <a:gd name="connsiteY0" fmla="*/ 0 h 2901950"/>
                  <a:gd name="connsiteX1" fmla="*/ 2901948 w 3176987"/>
                  <a:gd name="connsiteY1" fmla="*/ 1181659 h 2901950"/>
                  <a:gd name="connsiteX2" fmla="*/ 3176987 w 3176987"/>
                  <a:gd name="connsiteY2" fmla="*/ 1450976 h 2901950"/>
                  <a:gd name="connsiteX3" fmla="*/ 2901947 w 3176987"/>
                  <a:gd name="connsiteY3" fmla="*/ 1720294 h 2901950"/>
                  <a:gd name="connsiteX4" fmla="*/ 2901948 w 3176987"/>
                  <a:gd name="connsiteY4" fmla="*/ 2901950 h 2901950"/>
                  <a:gd name="connsiteX5" fmla="*/ 2 w 3176987"/>
                  <a:gd name="connsiteY5" fmla="*/ 2901950 h 2901950"/>
                  <a:gd name="connsiteX6" fmla="*/ 0 w 3176987"/>
                  <a:gd name="connsiteY6" fmla="*/ 1 h 290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6987" h="2901950">
                    <a:moveTo>
                      <a:pt x="2901948" y="0"/>
                    </a:moveTo>
                    <a:lnTo>
                      <a:pt x="2901948" y="1181659"/>
                    </a:lnTo>
                    <a:lnTo>
                      <a:pt x="3176987" y="1450976"/>
                    </a:lnTo>
                    <a:lnTo>
                      <a:pt x="2901947" y="1720294"/>
                    </a:lnTo>
                    <a:lnTo>
                      <a:pt x="2901948" y="2901950"/>
                    </a:lnTo>
                    <a:lnTo>
                      <a:pt x="2" y="29019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50120" tIns="479653" rIns="430807" bIns="479653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endParaRPr lang="it-IT" sz="900" b="1" noProof="0">
                  <a:solidFill>
                    <a:schemeClr val="tx2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93C7AE77-CA15-E393-CD72-D5AFDFA65196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0336905" y="3389166"/>
                <a:ext cx="519110" cy="1032855"/>
              </a:xfrm>
              <a:custGeom>
                <a:avLst/>
                <a:gdLst>
                  <a:gd name="connsiteX0" fmla="*/ 2727 w 519110"/>
                  <a:gd name="connsiteY0" fmla="*/ 0 h 1032855"/>
                  <a:gd name="connsiteX1" fmla="*/ 519110 w 519110"/>
                  <a:gd name="connsiteY1" fmla="*/ 516428 h 1032855"/>
                  <a:gd name="connsiteX2" fmla="*/ 2727 w 519110"/>
                  <a:gd name="connsiteY2" fmla="*/ 1032855 h 1032855"/>
                  <a:gd name="connsiteX3" fmla="*/ 0 w 519110"/>
                  <a:gd name="connsiteY3" fmla="*/ 1032581 h 1032855"/>
                  <a:gd name="connsiteX4" fmla="*/ 0 w 519110"/>
                  <a:gd name="connsiteY4" fmla="*/ 275 h 1032855"/>
                  <a:gd name="connsiteX5" fmla="*/ 2727 w 519110"/>
                  <a:gd name="connsiteY5" fmla="*/ 0 h 103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9110" h="1032855">
                    <a:moveTo>
                      <a:pt x="2727" y="0"/>
                    </a:moveTo>
                    <a:cubicBezTo>
                      <a:pt x="287918" y="0"/>
                      <a:pt x="519110" y="231212"/>
                      <a:pt x="519110" y="516428"/>
                    </a:cubicBezTo>
                    <a:cubicBezTo>
                      <a:pt x="519110" y="801643"/>
                      <a:pt x="287918" y="1032855"/>
                      <a:pt x="2727" y="1032855"/>
                    </a:cubicBezTo>
                    <a:lnTo>
                      <a:pt x="0" y="1032581"/>
                    </a:lnTo>
                    <a:lnTo>
                      <a:pt x="0" y="275"/>
                    </a:lnTo>
                    <a:lnTo>
                      <a:pt x="272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it-IT" sz="2400" b="1" noProof="0">
                    <a:solidFill>
                      <a:schemeClr val="tx1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4</a:t>
                </a:r>
              </a:p>
            </p:txBody>
          </p:sp>
        </p:grpSp>
        <p:sp>
          <p:nvSpPr>
            <p:cNvPr id="10" name="Freeform 19">
              <a:extLst>
                <a:ext uri="{FF2B5EF4-FFF2-40B4-BE49-F238E27FC236}">
                  <a16:creationId xmlns:a16="http://schemas.microsoft.com/office/drawing/2014/main" id="{329560C5-A036-CDA9-C930-AE0C0618542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0337927" y="2474142"/>
              <a:ext cx="2030702" cy="3038822"/>
            </a:xfrm>
            <a:custGeom>
              <a:avLst/>
              <a:gdLst>
                <a:gd name="connsiteX0" fmla="*/ 2901948 w 3176987"/>
                <a:gd name="connsiteY0" fmla="*/ 0 h 2901950"/>
                <a:gd name="connsiteX1" fmla="*/ 2901948 w 3176987"/>
                <a:gd name="connsiteY1" fmla="*/ 1181659 h 2901950"/>
                <a:gd name="connsiteX2" fmla="*/ 3176987 w 3176987"/>
                <a:gd name="connsiteY2" fmla="*/ 1450976 h 2901950"/>
                <a:gd name="connsiteX3" fmla="*/ 2901947 w 3176987"/>
                <a:gd name="connsiteY3" fmla="*/ 1720294 h 2901950"/>
                <a:gd name="connsiteX4" fmla="*/ 2901948 w 3176987"/>
                <a:gd name="connsiteY4" fmla="*/ 2901950 h 2901950"/>
                <a:gd name="connsiteX5" fmla="*/ 2 w 3176987"/>
                <a:gd name="connsiteY5" fmla="*/ 2901950 h 2901950"/>
                <a:gd name="connsiteX6" fmla="*/ 0 w 3176987"/>
                <a:gd name="connsiteY6" fmla="*/ 1 h 290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987" h="2901950">
                  <a:moveTo>
                    <a:pt x="2901948" y="0"/>
                  </a:moveTo>
                  <a:lnTo>
                    <a:pt x="2901948" y="1181659"/>
                  </a:lnTo>
                  <a:lnTo>
                    <a:pt x="3176987" y="1450976"/>
                  </a:lnTo>
                  <a:lnTo>
                    <a:pt x="2901947" y="1720294"/>
                  </a:lnTo>
                  <a:lnTo>
                    <a:pt x="2901948" y="2901950"/>
                  </a:lnTo>
                  <a:lnTo>
                    <a:pt x="2" y="29019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0120" tIns="479653" rIns="430807" bIns="479653" numCol="1" spcCol="0" rtlCol="0" fromWordArt="0" anchor="ctr" anchorCtr="0" forceAA="0" compatLnSpc="1">
              <a:noAutofit/>
            </a:bodyPr>
            <a:lstStyle/>
            <a:p>
              <a:pPr>
                <a:lnSpc>
                  <a:spcPct val="130000"/>
                </a:lnSpc>
                <a:spcAft>
                  <a:spcPts val="1200"/>
                </a:spcAft>
              </a:pPr>
              <a:endParaRPr lang="it-IT" sz="1000" b="1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1" name="任意多边形: 形状 36">
            <a:extLst>
              <a:ext uri="{FF2B5EF4-FFF2-40B4-BE49-F238E27FC236}">
                <a16:creationId xmlns:a16="http://schemas.microsoft.com/office/drawing/2014/main" id="{03A8E4A3-1979-0024-3200-E9842A4E438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852310" y="3511038"/>
            <a:ext cx="399223" cy="1024023"/>
          </a:xfrm>
          <a:custGeom>
            <a:avLst/>
            <a:gdLst>
              <a:gd name="connsiteX0" fmla="*/ 2727 w 519110"/>
              <a:gd name="connsiteY0" fmla="*/ 0 h 1032855"/>
              <a:gd name="connsiteX1" fmla="*/ 519110 w 519110"/>
              <a:gd name="connsiteY1" fmla="*/ 516428 h 1032855"/>
              <a:gd name="connsiteX2" fmla="*/ 2727 w 519110"/>
              <a:gd name="connsiteY2" fmla="*/ 1032855 h 1032855"/>
              <a:gd name="connsiteX3" fmla="*/ 0 w 519110"/>
              <a:gd name="connsiteY3" fmla="*/ 1032581 h 1032855"/>
              <a:gd name="connsiteX4" fmla="*/ 0 w 519110"/>
              <a:gd name="connsiteY4" fmla="*/ 275 h 1032855"/>
              <a:gd name="connsiteX5" fmla="*/ 2727 w 519110"/>
              <a:gd name="connsiteY5" fmla="*/ 0 h 103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110" h="1032855">
                <a:moveTo>
                  <a:pt x="2727" y="0"/>
                </a:moveTo>
                <a:cubicBezTo>
                  <a:pt x="287918" y="0"/>
                  <a:pt x="519110" y="231212"/>
                  <a:pt x="519110" y="516428"/>
                </a:cubicBezTo>
                <a:cubicBezTo>
                  <a:pt x="519110" y="801643"/>
                  <a:pt x="287918" y="1032855"/>
                  <a:pt x="2727" y="1032855"/>
                </a:cubicBezTo>
                <a:lnTo>
                  <a:pt x="0" y="1032581"/>
                </a:lnTo>
                <a:lnTo>
                  <a:pt x="0" y="275"/>
                </a:lnTo>
                <a:lnTo>
                  <a:pt x="27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<a:noAutofit/>
          </a:bodyPr>
          <a:lstStyle/>
          <a:p>
            <a:pPr algn="ctr"/>
            <a:r>
              <a:rPr lang="it-IT" sz="2400" b="1" noProof="0">
                <a:solidFill>
                  <a:schemeClr val="tx1"/>
                </a:solidFill>
                <a:ea typeface="微软雅黑" panose="020B0503020204020204" pitchFamily="34" charset="-122"/>
                <a:cs typeface="+mn-ea"/>
                <a:sym typeface="+mn-lt"/>
              </a:rPr>
              <a:t>5</a:t>
            </a:r>
          </a:p>
        </p:txBody>
      </p:sp>
      <p:sp>
        <p:nvSpPr>
          <p:cNvPr id="13" name="任意多边形: 形状 31">
            <a:extLst>
              <a:ext uri="{FF2B5EF4-FFF2-40B4-BE49-F238E27FC236}">
                <a16:creationId xmlns:a16="http://schemas.microsoft.com/office/drawing/2014/main" id="{40D39727-AC7A-2BDF-C727-F0D4106B113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83982" y="3458497"/>
            <a:ext cx="399223" cy="1024023"/>
          </a:xfrm>
          <a:custGeom>
            <a:avLst/>
            <a:gdLst>
              <a:gd name="connsiteX0" fmla="*/ 2727 w 519110"/>
              <a:gd name="connsiteY0" fmla="*/ 0 h 1032855"/>
              <a:gd name="connsiteX1" fmla="*/ 519110 w 519110"/>
              <a:gd name="connsiteY1" fmla="*/ 516428 h 1032855"/>
              <a:gd name="connsiteX2" fmla="*/ 2727 w 519110"/>
              <a:gd name="connsiteY2" fmla="*/ 1032855 h 1032855"/>
              <a:gd name="connsiteX3" fmla="*/ 0 w 519110"/>
              <a:gd name="connsiteY3" fmla="*/ 1032581 h 1032855"/>
              <a:gd name="connsiteX4" fmla="*/ 0 w 519110"/>
              <a:gd name="connsiteY4" fmla="*/ 275 h 1032855"/>
              <a:gd name="connsiteX5" fmla="*/ 2727 w 519110"/>
              <a:gd name="connsiteY5" fmla="*/ 0 h 103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110" h="1032855">
                <a:moveTo>
                  <a:pt x="2727" y="0"/>
                </a:moveTo>
                <a:cubicBezTo>
                  <a:pt x="287918" y="0"/>
                  <a:pt x="519110" y="231212"/>
                  <a:pt x="519110" y="516428"/>
                </a:cubicBezTo>
                <a:cubicBezTo>
                  <a:pt x="519110" y="801643"/>
                  <a:pt x="287918" y="1032855"/>
                  <a:pt x="2727" y="1032855"/>
                </a:cubicBezTo>
                <a:lnTo>
                  <a:pt x="0" y="1032581"/>
                </a:lnTo>
                <a:lnTo>
                  <a:pt x="0" y="275"/>
                </a:lnTo>
                <a:lnTo>
                  <a:pt x="27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<a:noAutofit/>
          </a:bodyPr>
          <a:lstStyle/>
          <a:p>
            <a:pPr algn="ctr"/>
            <a:r>
              <a:rPr lang="it-IT" sz="2400" b="1" noProof="0">
                <a:solidFill>
                  <a:schemeClr val="tx1"/>
                </a:solidFill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268E498-A38D-5AAF-6ADB-0B7772BEC00D}"/>
              </a:ext>
            </a:extLst>
          </p:cNvPr>
          <p:cNvSpPr txBox="1"/>
          <p:nvPr/>
        </p:nvSpPr>
        <p:spPr>
          <a:xfrm>
            <a:off x="2603891" y="2637747"/>
            <a:ext cx="1635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noProof="0">
                <a:solidFill>
                  <a:schemeClr val="tx2"/>
                </a:solidFill>
              </a:rPr>
              <a:t>Segmentazione delle Immagini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D077F5C-A2D2-BFCC-E7DF-E3336D9EB187}"/>
              </a:ext>
            </a:extLst>
          </p:cNvPr>
          <p:cNvSpPr txBox="1"/>
          <p:nvPr/>
        </p:nvSpPr>
        <p:spPr>
          <a:xfrm>
            <a:off x="4642149" y="2686297"/>
            <a:ext cx="2534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noProof="0">
                <a:solidFill>
                  <a:schemeClr val="bg1"/>
                </a:solidFill>
              </a:rPr>
              <a:t>Calcolo delle Features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A7040E4-BF46-EB3C-C226-7D07B90B857A}"/>
              </a:ext>
            </a:extLst>
          </p:cNvPr>
          <p:cNvSpPr txBox="1"/>
          <p:nvPr/>
        </p:nvSpPr>
        <p:spPr>
          <a:xfrm>
            <a:off x="402099" y="2637748"/>
            <a:ext cx="1592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noProof="0">
                <a:solidFill>
                  <a:schemeClr val="tx2"/>
                </a:solidFill>
              </a:rPr>
              <a:t>Acquisizione delle immagini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4E5501C-4A49-71B1-C9B6-CF9411DCF605}"/>
              </a:ext>
            </a:extLst>
          </p:cNvPr>
          <p:cNvSpPr txBox="1"/>
          <p:nvPr/>
        </p:nvSpPr>
        <p:spPr>
          <a:xfrm>
            <a:off x="7695266" y="2675933"/>
            <a:ext cx="1795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noProof="0">
                <a:solidFill>
                  <a:schemeClr val="tx2"/>
                </a:solidFill>
              </a:rPr>
              <a:t>Riconoscimento delle foglie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9A5A4CE-F1F1-FF3D-713A-C2DF458219B5}"/>
              </a:ext>
            </a:extLst>
          </p:cNvPr>
          <p:cNvSpPr txBox="1"/>
          <p:nvPr/>
        </p:nvSpPr>
        <p:spPr>
          <a:xfrm>
            <a:off x="9952073" y="2684173"/>
            <a:ext cx="1624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noProof="0">
                <a:solidFill>
                  <a:schemeClr val="tx2"/>
                </a:solidFill>
              </a:rPr>
              <a:t>Classificazione delle Foglie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6789A58-B679-56BC-568D-9D687CDAC233}"/>
              </a:ext>
            </a:extLst>
          </p:cNvPr>
          <p:cNvSpPr txBox="1"/>
          <p:nvPr/>
        </p:nvSpPr>
        <p:spPr>
          <a:xfrm>
            <a:off x="5337640" y="3458497"/>
            <a:ext cx="16676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noProof="0">
                <a:solidFill>
                  <a:schemeClr val="bg1"/>
                </a:solidFill>
              </a:rPr>
              <a:t>Per poter riconoscere gli oggetti appena segmentati è necessario estrapolare le caratteristiche di quest’ultimi</a:t>
            </a:r>
          </a:p>
        </p:txBody>
      </p:sp>
    </p:spTree>
    <p:extLst>
      <p:ext uri="{BB962C8B-B14F-4D97-AF65-F5344CB8AC3E}">
        <p14:creationId xmlns:p14="http://schemas.microsoft.com/office/powerpoint/2010/main" val="1026684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32E7D4-7B89-FF4B-160B-DEEDDD8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515" y="393024"/>
            <a:ext cx="10800000" cy="720000"/>
          </a:xfrm>
        </p:spPr>
        <p:txBody>
          <a:bodyPr anchor="ctr">
            <a:normAutofit/>
          </a:bodyPr>
          <a:lstStyle/>
          <a:p>
            <a:r>
              <a:rPr lang="it-IT" sz="4400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Calcolo delle Features</a:t>
            </a:r>
          </a:p>
        </p:txBody>
      </p:sp>
      <p:sp>
        <p:nvSpPr>
          <p:cNvPr id="4" name="任意多边形: 形状 17">
            <a:extLst>
              <a:ext uri="{FF2B5EF4-FFF2-40B4-BE49-F238E27FC236}">
                <a16:creationId xmlns:a16="http://schemas.microsoft.com/office/drawing/2014/main" id="{0084B9D9-3D7A-341D-7688-7FEEE45343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73105" y="4046773"/>
            <a:ext cx="9847061" cy="2006077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任意多边形: 形状 21">
            <a:extLst>
              <a:ext uri="{FF2B5EF4-FFF2-40B4-BE49-F238E27FC236}">
                <a16:creationId xmlns:a16="http://schemas.microsoft.com/office/drawing/2014/main" id="{DA8705AD-EDEF-55CC-D554-B4C76B6C5AC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35980" y="3830192"/>
            <a:ext cx="10121309" cy="2006077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noFill/>
          <a:ln w="158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椭圆 47">
            <a:extLst>
              <a:ext uri="{FF2B5EF4-FFF2-40B4-BE49-F238E27FC236}">
                <a16:creationId xmlns:a16="http://schemas.microsoft.com/office/drawing/2014/main" id="{D8E40CB4-4460-7BCD-B5A6-F537C54FBEC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829190" y="4821171"/>
            <a:ext cx="146364" cy="146364"/>
          </a:xfrm>
          <a:prstGeom prst="ellipse">
            <a:avLst/>
          </a:prstGeom>
          <a:solidFill>
            <a:schemeClr val="tx2"/>
          </a:solidFill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椭圆 48">
            <a:extLst>
              <a:ext uri="{FF2B5EF4-FFF2-40B4-BE49-F238E27FC236}">
                <a16:creationId xmlns:a16="http://schemas.microsoft.com/office/drawing/2014/main" id="{445B9784-CAB0-AE36-BA94-FAA9BB99460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857156" y="4849137"/>
            <a:ext cx="90432" cy="9043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49">
            <a:extLst>
              <a:ext uri="{FF2B5EF4-FFF2-40B4-BE49-F238E27FC236}">
                <a16:creationId xmlns:a16="http://schemas.microsoft.com/office/drawing/2014/main" id="{5D1919A2-E9A4-AF49-123E-670F80A476C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238887" y="2256736"/>
            <a:ext cx="2609193" cy="9046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71450" indent="-1714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sz="1200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  <a:hlinkClick r:id="rId19" action="ppaction://hlinksldjump"/>
              </a:rPr>
              <a:t>RILBP</a:t>
            </a:r>
            <a:endParaRPr lang="it-IT" sz="1200" noProof="0">
              <a:solidFill>
                <a:schemeClr val="tx2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sz="1200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Edge </a:t>
            </a:r>
            <a:r>
              <a:rPr lang="it-IT" sz="1200" noProof="0" err="1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Histogram</a:t>
            </a:r>
            <a:r>
              <a:rPr lang="it-IT" sz="1200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it-IT" sz="1200" noProof="0" err="1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Static</a:t>
            </a:r>
            <a:r>
              <a:rPr lang="it-IT" sz="1200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 Features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sz="1200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  <a:hlinkClick r:id="rId20" action="ppaction://hlinksldjump"/>
              </a:rPr>
              <a:t>Momenti di Zernike</a:t>
            </a:r>
            <a:endParaRPr lang="it-IT" sz="1200" noProof="0">
              <a:solidFill>
                <a:schemeClr val="tx2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it-IT" sz="1200" noProof="0">
              <a:solidFill>
                <a:schemeClr val="tx2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矩形 50">
            <a:extLst>
              <a:ext uri="{FF2B5EF4-FFF2-40B4-BE49-F238E27FC236}">
                <a16:creationId xmlns:a16="http://schemas.microsoft.com/office/drawing/2014/main" id="{BCAEF330-9BD3-0F05-E842-A9073C41D81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238886" y="1888489"/>
            <a:ext cx="2257983" cy="3682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it-IT" b="1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Texture</a:t>
            </a:r>
          </a:p>
        </p:txBody>
      </p:sp>
      <p:cxnSp>
        <p:nvCxnSpPr>
          <p:cNvPr id="10" name="直接连接符 51">
            <a:extLst>
              <a:ext uri="{FF2B5EF4-FFF2-40B4-BE49-F238E27FC236}">
                <a16:creationId xmlns:a16="http://schemas.microsoft.com/office/drawing/2014/main" id="{BA75F2E2-8370-827E-825F-DACB11C5DB48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flipV="1">
            <a:off x="1903677" y="4172011"/>
            <a:ext cx="0" cy="649160"/>
          </a:xfrm>
          <a:prstGeom prst="lin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椭圆 52">
            <a:extLst>
              <a:ext uri="{FF2B5EF4-FFF2-40B4-BE49-F238E27FC236}">
                <a16:creationId xmlns:a16="http://schemas.microsoft.com/office/drawing/2014/main" id="{B480C479-A6C0-3374-C652-0924987A548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217718" y="4821171"/>
            <a:ext cx="146364" cy="146364"/>
          </a:xfrm>
          <a:prstGeom prst="ellipse">
            <a:avLst/>
          </a:prstGeom>
          <a:solidFill>
            <a:schemeClr val="tx2"/>
          </a:solidFill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椭圆 53">
            <a:extLst>
              <a:ext uri="{FF2B5EF4-FFF2-40B4-BE49-F238E27FC236}">
                <a16:creationId xmlns:a16="http://schemas.microsoft.com/office/drawing/2014/main" id="{EBB7DDA8-4D78-728F-85F4-C438F03C3493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0245684" y="4849137"/>
            <a:ext cx="90432" cy="9043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54">
            <a:extLst>
              <a:ext uri="{FF2B5EF4-FFF2-40B4-BE49-F238E27FC236}">
                <a16:creationId xmlns:a16="http://schemas.microsoft.com/office/drawing/2014/main" id="{B9CF44E9-E4F5-C0DE-044C-527C91A54F9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0292204" y="3063368"/>
            <a:ext cx="1397146" cy="111235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71450" indent="-1714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sz="1200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Media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sz="1200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STD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sz="1200" noProof="0" err="1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Kurtosi</a:t>
            </a:r>
            <a:endParaRPr lang="it-IT" sz="1200" noProof="0">
              <a:solidFill>
                <a:schemeClr val="tx2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sz="1200" noProof="0" err="1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Assimetria</a:t>
            </a:r>
            <a:r>
              <a:rPr lang="it-IT" sz="1200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 Canali</a:t>
            </a:r>
          </a:p>
        </p:txBody>
      </p:sp>
      <p:sp>
        <p:nvSpPr>
          <p:cNvPr id="14" name="矩形 55">
            <a:extLst>
              <a:ext uri="{FF2B5EF4-FFF2-40B4-BE49-F238E27FC236}">
                <a16:creationId xmlns:a16="http://schemas.microsoft.com/office/drawing/2014/main" id="{ACB87016-13DF-8EAC-B937-286587194C8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0296763" y="2667155"/>
            <a:ext cx="1397152" cy="3682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it-IT" b="1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Colore</a:t>
            </a:r>
          </a:p>
        </p:txBody>
      </p:sp>
      <p:cxnSp>
        <p:nvCxnSpPr>
          <p:cNvPr id="15" name="直接连接符 56">
            <a:extLst>
              <a:ext uri="{FF2B5EF4-FFF2-40B4-BE49-F238E27FC236}">
                <a16:creationId xmlns:a16="http://schemas.microsoft.com/office/drawing/2014/main" id="{C5EC8A64-1B42-170F-FB5E-3D95F310C542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 flipV="1">
            <a:off x="10292204" y="4172011"/>
            <a:ext cx="0" cy="649160"/>
          </a:xfrm>
          <a:prstGeom prst="lin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椭圆 70">
            <a:extLst>
              <a:ext uri="{FF2B5EF4-FFF2-40B4-BE49-F238E27FC236}">
                <a16:creationId xmlns:a16="http://schemas.microsoft.com/office/drawing/2014/main" id="{5DB8C9F3-5ED4-348C-77BE-A8AD28CD04F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94114" y="3751614"/>
            <a:ext cx="146364" cy="146364"/>
          </a:xfrm>
          <a:prstGeom prst="ellipse">
            <a:avLst/>
          </a:prstGeom>
          <a:solidFill>
            <a:schemeClr val="tx2"/>
          </a:solidFill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椭圆 71">
            <a:extLst>
              <a:ext uri="{FF2B5EF4-FFF2-40B4-BE49-F238E27FC236}">
                <a16:creationId xmlns:a16="http://schemas.microsoft.com/office/drawing/2014/main" id="{22C3F90E-71EF-F7BF-9B7F-EC92F751F34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222079" y="3779579"/>
            <a:ext cx="90432" cy="9043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矩形 72">
            <a:extLst>
              <a:ext uri="{FF2B5EF4-FFF2-40B4-BE49-F238E27FC236}">
                <a16:creationId xmlns:a16="http://schemas.microsoft.com/office/drawing/2014/main" id="{552ACE1F-E64F-9C70-BA33-824A41DB5D0D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881942" y="3043361"/>
            <a:ext cx="1646974" cy="12105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171450" indent="-1714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sz="1200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Signature Polare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sz="1200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Feature Statistiche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sz="1200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Momenti di Hu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sz="1200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  <a:hlinkClick r:id="rId21" action="ppaction://hlinksldjump"/>
              </a:rPr>
              <a:t>Descrittori di Fourier</a:t>
            </a:r>
            <a:endParaRPr lang="it-IT" sz="1200" noProof="0">
              <a:solidFill>
                <a:schemeClr val="tx2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矩形 73">
            <a:extLst>
              <a:ext uri="{FF2B5EF4-FFF2-40B4-BE49-F238E27FC236}">
                <a16:creationId xmlns:a16="http://schemas.microsoft.com/office/drawing/2014/main" id="{6BF3060E-B028-CD8F-24DA-C465A342D32A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867608" y="2671260"/>
            <a:ext cx="1646973" cy="3682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it-IT" b="1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Forma/Edge</a:t>
            </a:r>
          </a:p>
        </p:txBody>
      </p:sp>
      <p:cxnSp>
        <p:nvCxnSpPr>
          <p:cNvPr id="30" name="直接连接符 74">
            <a:extLst>
              <a:ext uri="{FF2B5EF4-FFF2-40B4-BE49-F238E27FC236}">
                <a16:creationId xmlns:a16="http://schemas.microsoft.com/office/drawing/2014/main" id="{25A62728-A9F0-C467-4790-18260C5659CE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 flipV="1">
            <a:off x="5268600" y="3102454"/>
            <a:ext cx="0" cy="649160"/>
          </a:xfrm>
          <a:prstGeom prst="lin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4" name="Elemento grafico 33" descr="Mela con riempimento a tinta unita">
            <a:extLst>
              <a:ext uri="{FF2B5EF4-FFF2-40B4-BE49-F238E27FC236}">
                <a16:creationId xmlns:a16="http://schemas.microsoft.com/office/drawing/2014/main" id="{E6BCD32A-7345-197D-9F5B-CE200782DAF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098620">
            <a:off x="6583357" y="4171362"/>
            <a:ext cx="914400" cy="914400"/>
          </a:xfrm>
          <a:prstGeom prst="rect">
            <a:avLst/>
          </a:prstGeom>
        </p:spPr>
      </p:pic>
      <p:pic>
        <p:nvPicPr>
          <p:cNvPr id="36" name="Elemento grafico 35" descr="Foglia d\'acero con riempimento a tinta unita">
            <a:extLst>
              <a:ext uri="{FF2B5EF4-FFF2-40B4-BE49-F238E27FC236}">
                <a16:creationId xmlns:a16="http://schemas.microsoft.com/office/drawing/2014/main" id="{9336AC11-19D4-5391-B5E9-5C7C8AF7C11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713788" y="4275065"/>
            <a:ext cx="774746" cy="774746"/>
          </a:xfrm>
          <a:prstGeom prst="rect">
            <a:avLst/>
          </a:prstGeom>
        </p:spPr>
      </p:pic>
      <p:pic>
        <p:nvPicPr>
          <p:cNvPr id="38" name="Elemento grafico 37" descr="Foglia con riempimento a tinta unita">
            <a:extLst>
              <a:ext uri="{FF2B5EF4-FFF2-40B4-BE49-F238E27FC236}">
                <a16:creationId xmlns:a16="http://schemas.microsoft.com/office/drawing/2014/main" id="{674517E4-DD37-1BFE-2CF0-1AB49AFF080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129393" y="4849137"/>
            <a:ext cx="914400" cy="914400"/>
          </a:xfrm>
          <a:prstGeom prst="rect">
            <a:avLst/>
          </a:prstGeom>
        </p:spPr>
      </p:pic>
      <p:pic>
        <p:nvPicPr>
          <p:cNvPr id="39" name="Graphic 34">
            <a:extLst>
              <a:ext uri="{FF2B5EF4-FFF2-40B4-BE49-F238E27FC236}">
                <a16:creationId xmlns:a16="http://schemas.microsoft.com/office/drawing/2014/main" id="{338E9B00-8233-9E2F-ED66-EB3D09CC1E6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20557966">
            <a:off x="3083190" y="4803305"/>
            <a:ext cx="774619" cy="7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83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615BDB-13C4-C0C6-1C50-21CCC103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9AE70B2-8BF9-45C0-BB95-33D1B9D3A854}" type="slidenum">
              <a:rPr lang="it-IT" noProof="0" smtClean="0"/>
              <a:pPr algn="ctr"/>
              <a:t>16</a:t>
            </a:fld>
            <a:endParaRPr lang="it-IT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F15BCF-38E5-7C5A-561F-93988B384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>
                <a:solidFill>
                  <a:schemeClr val="tx2"/>
                </a:solidFill>
              </a:rPr>
              <a:t>Pipeline di estrazione delle features</a:t>
            </a:r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FCA7CB50-F070-1B72-75FB-2DC5C9610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"/>
          <a:stretch>
            <a:fillRect/>
          </a:stretch>
        </p:blipFill>
        <p:spPr>
          <a:xfrm>
            <a:off x="370390" y="2199190"/>
            <a:ext cx="11483618" cy="247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90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397478-8A83-FA43-9802-21248E525685}"/>
              </a:ext>
            </a:extLst>
          </p:cNvPr>
          <p:cNvSpPr txBox="1"/>
          <p:nvPr/>
        </p:nvSpPr>
        <p:spPr>
          <a:xfrm>
            <a:off x="462010" y="365125"/>
            <a:ext cx="10779642" cy="846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4000" b="1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</a:rPr>
              <a:t>Tempi</a:t>
            </a:r>
            <a:r>
              <a:rPr lang="it-IT" sz="4400" kern="1200" noProof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it-IT" sz="4000" b="1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</a:rPr>
              <a:t>di calcolo per l’estrazione dei descrittori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94F4C3-3C9E-CBE5-0F4A-06E1A52C1A29}"/>
              </a:ext>
            </a:extLst>
          </p:cNvPr>
          <p:cNvSpPr txBox="1"/>
          <p:nvPr/>
        </p:nvSpPr>
        <p:spPr>
          <a:xfrm>
            <a:off x="6096000" y="1565742"/>
            <a:ext cx="47297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it-IT" sz="2400" noProof="0">
                <a:solidFill>
                  <a:schemeClr val="tx2"/>
                </a:solidFill>
              </a:rPr>
              <a:t>I seguenti tempi di calcolo sono stati ricavati da un’analisi basata sui risultati del profiler di MATLAB sull’estrazione dei descrittori sui set di training e testing.</a:t>
            </a:r>
            <a:br>
              <a:rPr lang="it-IT" sz="2400" noProof="0">
                <a:solidFill>
                  <a:schemeClr val="tx2"/>
                </a:solidFill>
              </a:rPr>
            </a:br>
            <a:r>
              <a:rPr lang="it-IT" sz="2400" noProof="0" err="1">
                <a:solidFill>
                  <a:schemeClr val="tx2"/>
                </a:solidFill>
              </a:rPr>
              <a:t>É</a:t>
            </a:r>
            <a:r>
              <a:rPr lang="it-IT" sz="2400" noProof="0">
                <a:solidFill>
                  <a:schemeClr val="tx2"/>
                </a:solidFill>
              </a:rPr>
              <a:t> stata inoltre sfruttata la </a:t>
            </a:r>
            <a:r>
              <a:rPr lang="it-IT" sz="2400" noProof="0" err="1">
                <a:solidFill>
                  <a:schemeClr val="tx2"/>
                </a:solidFill>
              </a:rPr>
              <a:t>Parallel</a:t>
            </a:r>
            <a:r>
              <a:rPr lang="it-IT" sz="2400" noProof="0">
                <a:solidFill>
                  <a:schemeClr val="tx2"/>
                </a:solidFill>
              </a:rPr>
              <a:t> Computing Toolbox</a:t>
            </a:r>
            <a:r>
              <a:rPr lang="it-IT" sz="2400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</a:rPr>
              <a:t>, per distribuire al meglio il carico del calcolo dei descrittori sugli insiemi di </a:t>
            </a:r>
            <a:r>
              <a:rPr lang="it-IT" sz="2400" noProof="0" err="1">
                <a:solidFill>
                  <a:schemeClr val="tx2"/>
                </a:solidFill>
                <a:ea typeface="微软雅黑" panose="020B0503020204020204" pitchFamily="34" charset="-122"/>
                <a:cs typeface="+mn-ea"/>
              </a:rPr>
              <a:t>train</a:t>
            </a:r>
            <a:r>
              <a:rPr lang="it-IT" sz="2400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</a:rPr>
              <a:t> e test.</a:t>
            </a:r>
            <a:endParaRPr lang="it-IT" sz="2400" noProof="0">
              <a:solidFill>
                <a:schemeClr val="tx2"/>
              </a:solidFill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it-IT" sz="2400" noProof="0">
              <a:solidFill>
                <a:schemeClr val="tx2"/>
              </a:solidFill>
            </a:endParaRPr>
          </a:p>
        </p:txBody>
      </p:sp>
      <p:pic>
        <p:nvPicPr>
          <p:cNvPr id="8" name="Picture 7" descr="A graph with blue bars&#10;&#10;AI-generated content may be incorrect.">
            <a:extLst>
              <a:ext uri="{FF2B5EF4-FFF2-40B4-BE49-F238E27FC236}">
                <a16:creationId xmlns:a16="http://schemas.microsoft.com/office/drawing/2014/main" id="{3A3B6332-F18C-1773-0140-AF8602C64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30" y="1433755"/>
            <a:ext cx="5143387" cy="51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4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C1653-FB17-E996-2D2C-DFD54FED6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7A6A84-F96E-2A69-9DA4-6BE05DE7E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09" y="369414"/>
            <a:ext cx="9924424" cy="761516"/>
          </a:xfrm>
        </p:spPr>
        <p:txBody>
          <a:bodyPr anchor="ctr">
            <a:noAutofit/>
          </a:bodyPr>
          <a:lstStyle/>
          <a:p>
            <a:r>
              <a:rPr lang="it-IT" sz="4000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Selezione Automatica delle Features</a:t>
            </a:r>
          </a:p>
        </p:txBody>
      </p:sp>
      <p:sp>
        <p:nvSpPr>
          <p:cNvPr id="4" name="任意多边形: 形状 17">
            <a:extLst>
              <a:ext uri="{FF2B5EF4-FFF2-40B4-BE49-F238E27FC236}">
                <a16:creationId xmlns:a16="http://schemas.microsoft.com/office/drawing/2014/main" id="{3EF84322-C66F-014B-4AD8-762F4DE561F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6200000">
            <a:off x="7263960" y="1929960"/>
            <a:ext cx="6858001" cy="2998079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FF186F-EC4A-C29B-DA5E-D0FB5FE22B7E}"/>
              </a:ext>
            </a:extLst>
          </p:cNvPr>
          <p:cNvGrpSpPr/>
          <p:nvPr/>
        </p:nvGrpSpPr>
        <p:grpSpPr>
          <a:xfrm>
            <a:off x="7821472" y="4717912"/>
            <a:ext cx="1372449" cy="146364"/>
            <a:chOff x="7933249" y="1784446"/>
            <a:chExt cx="1372449" cy="146364"/>
          </a:xfrm>
        </p:grpSpPr>
        <p:sp>
          <p:nvSpPr>
            <p:cNvPr id="2" name="椭圆 47">
              <a:extLst>
                <a:ext uri="{FF2B5EF4-FFF2-40B4-BE49-F238E27FC236}">
                  <a16:creationId xmlns:a16="http://schemas.microsoft.com/office/drawing/2014/main" id="{F0C4F938-401E-214D-9116-4E2911E4FB2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9159334" y="1784446"/>
              <a:ext cx="146364" cy="146364"/>
            </a:xfrm>
            <a:prstGeom prst="ellipse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椭圆 48">
              <a:extLst>
                <a:ext uri="{FF2B5EF4-FFF2-40B4-BE49-F238E27FC236}">
                  <a16:creationId xmlns:a16="http://schemas.microsoft.com/office/drawing/2014/main" id="{0CBD11D2-40A9-5DE4-163C-7D454128856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9180678" y="1812412"/>
              <a:ext cx="90432" cy="9043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17" name="直接连接符 51">
              <a:extLst>
                <a:ext uri="{FF2B5EF4-FFF2-40B4-BE49-F238E27FC236}">
                  <a16:creationId xmlns:a16="http://schemas.microsoft.com/office/drawing/2014/main" id="{2F731F05-DAB3-57D0-D7BA-650964CCDCBF}"/>
                </a:ext>
              </a:extLst>
            </p:cNvPr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 flipH="1">
              <a:off x="7933249" y="1857628"/>
              <a:ext cx="1230135" cy="8485"/>
            </a:xfrm>
            <a:prstGeom prst="lin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334DC9AF-6889-D9D5-F73F-7D8A9B8CE3D0}"/>
              </a:ext>
            </a:extLst>
          </p:cNvPr>
          <p:cNvSpPr txBox="1"/>
          <p:nvPr/>
        </p:nvSpPr>
        <p:spPr>
          <a:xfrm>
            <a:off x="4978351" y="3260827"/>
            <a:ext cx="274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noProof="0"/>
              <a:t>Ranking delle features basato su </a:t>
            </a:r>
            <a:r>
              <a:rPr lang="it-IT" sz="1400" noProof="0">
                <a:hlinkClick r:id="rId12" action="ppaction://hlinksldjump"/>
              </a:rPr>
              <a:t>MRMR</a:t>
            </a:r>
            <a:r>
              <a:rPr lang="it-IT" sz="1400" noProof="0"/>
              <a:t> o </a:t>
            </a:r>
            <a:r>
              <a:rPr lang="it-IT" sz="1400" noProof="0">
                <a:hlinkClick r:id="rId13" action="ppaction://hlinksldjump"/>
              </a:rPr>
              <a:t>oobPermutedImportance</a:t>
            </a:r>
            <a:endParaRPr lang="it-IT" sz="1400" noProof="0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EC28ED6-6E86-BD2B-234D-0909DB7E50BB}"/>
              </a:ext>
            </a:extLst>
          </p:cNvPr>
          <p:cNvSpPr txBox="1"/>
          <p:nvPr/>
        </p:nvSpPr>
        <p:spPr>
          <a:xfrm>
            <a:off x="5356996" y="4646679"/>
            <a:ext cx="274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noProof="0"/>
              <a:t>Rimozione delle coppie ad alta correlazione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F19CC7C-0E00-B8D6-E332-B49937B7FF56}"/>
              </a:ext>
            </a:extLst>
          </p:cNvPr>
          <p:cNvSpPr txBox="1"/>
          <p:nvPr/>
        </p:nvSpPr>
        <p:spPr>
          <a:xfrm>
            <a:off x="6453295" y="5930974"/>
            <a:ext cx="2740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noProof="0">
                <a:hlinkClick r:id="rId14" action="ppaction://hlinksldjump"/>
              </a:rPr>
              <a:t>RFE loop </a:t>
            </a:r>
            <a:r>
              <a:rPr lang="it-IT" sz="1400" noProof="0"/>
              <a:t>con modello a scelta (default ensemble)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00FBBD0-AAA7-BB72-AFB6-03FDECE88C65}"/>
              </a:ext>
            </a:extLst>
          </p:cNvPr>
          <p:cNvSpPr txBox="1"/>
          <p:nvPr/>
        </p:nvSpPr>
        <p:spPr>
          <a:xfrm>
            <a:off x="342983" y="1395960"/>
            <a:ext cx="32745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>
                <a:solidFill>
                  <a:schemeClr val="tx2"/>
                </a:solidFill>
              </a:rPr>
              <a:t>È stata effettuata una selezione automatica delle feature.</a:t>
            </a:r>
            <a:br>
              <a:rPr lang="it-IT" noProof="0">
                <a:solidFill>
                  <a:schemeClr val="tx2"/>
                </a:solidFill>
              </a:rPr>
            </a:br>
            <a:r>
              <a:rPr lang="it-IT" noProof="0">
                <a:solidFill>
                  <a:schemeClr val="tx2"/>
                </a:solidFill>
              </a:rPr>
              <a:t>Lo scopo principale di tale scelta è quello di ridurre la dimensionalità del vettore delle features, in modo da alleggerire il carico computazionale nei confronti di riconoscitore e classificatore.</a:t>
            </a:r>
          </a:p>
          <a:p>
            <a:r>
              <a:rPr lang="it-IT" noProof="0">
                <a:solidFill>
                  <a:schemeClr val="tx2"/>
                </a:solidFill>
              </a:rPr>
              <a:t>La selezione automatica sfrutta un loop RFE e un ranking delle features guidato da MRMR o </a:t>
            </a:r>
            <a:r>
              <a:rPr lang="it-IT" noProof="0" err="1">
                <a:solidFill>
                  <a:schemeClr val="tx2"/>
                </a:solidFill>
              </a:rPr>
              <a:t>oobPermutedImpprtance</a:t>
            </a:r>
            <a:r>
              <a:rPr lang="it-IT" noProof="0">
                <a:solidFill>
                  <a:schemeClr val="tx2"/>
                </a:solidFill>
              </a:rPr>
              <a:t>, in base al modello di target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8A013D-4CDD-89F3-1AA4-52C02D400EA2}"/>
              </a:ext>
            </a:extLst>
          </p:cNvPr>
          <p:cNvGrpSpPr/>
          <p:nvPr/>
        </p:nvGrpSpPr>
        <p:grpSpPr>
          <a:xfrm>
            <a:off x="8838294" y="6009490"/>
            <a:ext cx="1372449" cy="146364"/>
            <a:chOff x="7933249" y="1784446"/>
            <a:chExt cx="1372449" cy="146364"/>
          </a:xfrm>
        </p:grpSpPr>
        <p:sp>
          <p:nvSpPr>
            <p:cNvPr id="20" name="椭圆 47">
              <a:extLst>
                <a:ext uri="{FF2B5EF4-FFF2-40B4-BE49-F238E27FC236}">
                  <a16:creationId xmlns:a16="http://schemas.microsoft.com/office/drawing/2014/main" id="{7E634847-5B66-BD91-76A7-034EF8D975C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159334" y="1784446"/>
              <a:ext cx="146364" cy="146364"/>
            </a:xfrm>
            <a:prstGeom prst="ellipse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椭圆 48">
              <a:extLst>
                <a:ext uri="{FF2B5EF4-FFF2-40B4-BE49-F238E27FC236}">
                  <a16:creationId xmlns:a16="http://schemas.microsoft.com/office/drawing/2014/main" id="{EA0CFC10-088F-1B00-3B74-FF7CF95FE49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9180678" y="1812412"/>
              <a:ext cx="90432" cy="9043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22" name="直接连接符 51">
              <a:extLst>
                <a:ext uri="{FF2B5EF4-FFF2-40B4-BE49-F238E27FC236}">
                  <a16:creationId xmlns:a16="http://schemas.microsoft.com/office/drawing/2014/main" id="{D2568FF8-BCC4-FE69-3519-9754D224FBC7}"/>
                </a:ext>
              </a:extLst>
            </p:cNvPr>
            <p:cNvCxnSpPr>
              <a:cxnSpLocks/>
            </p:cNvCxnSpPr>
            <p:nvPr>
              <p:custDataLst>
                <p:tags r:id="rId7"/>
              </p:custDataLst>
            </p:nvPr>
          </p:nvCxnSpPr>
          <p:spPr>
            <a:xfrm flipH="1">
              <a:off x="7933249" y="1857628"/>
              <a:ext cx="1230135" cy="8485"/>
            </a:xfrm>
            <a:prstGeom prst="lin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8DC962-9B0A-5964-7497-8DDBBF38E3EC}"/>
              </a:ext>
            </a:extLst>
          </p:cNvPr>
          <p:cNvGrpSpPr/>
          <p:nvPr/>
        </p:nvGrpSpPr>
        <p:grpSpPr>
          <a:xfrm>
            <a:off x="7612209" y="3353153"/>
            <a:ext cx="1372449" cy="146364"/>
            <a:chOff x="7933249" y="1784446"/>
            <a:chExt cx="1372449" cy="146364"/>
          </a:xfrm>
        </p:grpSpPr>
        <p:sp>
          <p:nvSpPr>
            <p:cNvPr id="24" name="椭圆 47">
              <a:extLst>
                <a:ext uri="{FF2B5EF4-FFF2-40B4-BE49-F238E27FC236}">
                  <a16:creationId xmlns:a16="http://schemas.microsoft.com/office/drawing/2014/main" id="{9CC3BC59-4E0F-9C6D-3AAF-913546E3045A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9159334" y="1784446"/>
              <a:ext cx="146364" cy="146364"/>
            </a:xfrm>
            <a:prstGeom prst="ellipse">
              <a:avLst/>
            </a:prstGeom>
            <a:solidFill>
              <a:schemeClr val="tx2"/>
            </a:solidFill>
            <a:ln w="3175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" name="椭圆 48">
              <a:extLst>
                <a:ext uri="{FF2B5EF4-FFF2-40B4-BE49-F238E27FC236}">
                  <a16:creationId xmlns:a16="http://schemas.microsoft.com/office/drawing/2014/main" id="{66008BBE-A564-B10E-C43A-A92B98217A0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9180678" y="1812412"/>
              <a:ext cx="90432" cy="9043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noProof="0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26" name="直接连接符 51">
              <a:extLst>
                <a:ext uri="{FF2B5EF4-FFF2-40B4-BE49-F238E27FC236}">
                  <a16:creationId xmlns:a16="http://schemas.microsoft.com/office/drawing/2014/main" id="{64EEF47B-FECD-95CE-3C09-996D01FF9B41}"/>
                </a:ext>
              </a:extLst>
            </p:cNvPr>
            <p:cNvCxnSpPr>
              <a:cxnSpLocks/>
            </p:cNvCxnSpPr>
            <p:nvPr>
              <p:custDataLst>
                <p:tags r:id="rId4"/>
              </p:custDataLst>
            </p:nvPr>
          </p:nvCxnSpPr>
          <p:spPr>
            <a:xfrm flipH="1">
              <a:off x="7933249" y="1857628"/>
              <a:ext cx="1230135" cy="8485"/>
            </a:xfrm>
            <a:prstGeom prst="lin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64618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0A5CFCA-EFDF-BC55-DC05-4E870C123537}"/>
              </a:ext>
            </a:extLst>
          </p:cNvPr>
          <p:cNvSpPr/>
          <p:nvPr/>
        </p:nvSpPr>
        <p:spPr>
          <a:xfrm>
            <a:off x="452076" y="1977716"/>
            <a:ext cx="4944592" cy="152724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2835C5E-725E-BCEB-00D4-644DD6D63EC1}"/>
              </a:ext>
            </a:extLst>
          </p:cNvPr>
          <p:cNvSpPr txBox="1"/>
          <p:nvPr/>
        </p:nvSpPr>
        <p:spPr>
          <a:xfrm>
            <a:off x="626770" y="2202728"/>
            <a:ext cx="45006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noProof="0">
                <a:solidFill>
                  <a:schemeClr val="bg1"/>
                </a:solidFill>
              </a:rPr>
              <a:t>Grafico: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>
                <a:solidFill>
                  <a:schemeClr val="bg1"/>
                </a:solidFill>
              </a:rPr>
              <a:t>Dati </a:t>
            </a:r>
            <a:r>
              <a:rPr lang="it-IT" sz="1600" noProof="0" err="1">
                <a:solidFill>
                  <a:schemeClr val="bg1"/>
                </a:solidFill>
              </a:rPr>
              <a:t>Raw</a:t>
            </a:r>
            <a:endParaRPr lang="it-IT" sz="1600" noProof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>
                <a:solidFill>
                  <a:schemeClr val="bg1"/>
                </a:solidFill>
              </a:rPr>
              <a:t>Dati Normalizzati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>
                <a:solidFill>
                  <a:schemeClr val="bg1"/>
                </a:solidFill>
              </a:rPr>
              <a:t>Dati Standardizzati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73EDD8A-4DCA-9778-7CC3-23A8CC627554}"/>
              </a:ext>
            </a:extLst>
          </p:cNvPr>
          <p:cNvSpPr/>
          <p:nvPr/>
        </p:nvSpPr>
        <p:spPr>
          <a:xfrm>
            <a:off x="452075" y="3674338"/>
            <a:ext cx="4944591" cy="19063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02FEE97-80A2-02F5-8873-A37650FE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9AE70B2-8BF9-45C0-BB95-33D1B9D3A854}" type="slidenum">
              <a:rPr lang="it-IT" noProof="0" smtClean="0"/>
              <a:pPr algn="ctr"/>
              <a:t>19</a:t>
            </a:fld>
            <a:endParaRPr lang="it-IT" noProof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6BFA1387-FDC1-D537-89E9-DF8DA0995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75" y="439833"/>
            <a:ext cx="5759712" cy="720000"/>
          </a:xfrm>
        </p:spPr>
        <p:txBody>
          <a:bodyPr>
            <a:normAutofit/>
          </a:bodyPr>
          <a:lstStyle/>
          <a:p>
            <a:r>
              <a:rPr lang="it-IT" sz="4400" noProof="0">
                <a:solidFill>
                  <a:schemeClr val="tx2"/>
                </a:solidFill>
              </a:rPr>
              <a:t>Scaling dei Dati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CB9197A-0F5B-010E-C6EA-39CF77398EB6}"/>
              </a:ext>
            </a:extLst>
          </p:cNvPr>
          <p:cNvSpPr txBox="1"/>
          <p:nvPr/>
        </p:nvSpPr>
        <p:spPr>
          <a:xfrm>
            <a:off x="626770" y="4212005"/>
            <a:ext cx="4482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noProof="0">
                <a:solidFill>
                  <a:schemeClr val="bg1"/>
                </a:solidFill>
              </a:rPr>
              <a:t>Utilizziamo una standardizzazione per migliorare la performance di KNN nonostante i dati </a:t>
            </a:r>
            <a:r>
              <a:rPr lang="it-IT" sz="1600" noProof="0" err="1">
                <a:solidFill>
                  <a:schemeClr val="bg1"/>
                </a:solidFill>
              </a:rPr>
              <a:t>raw</a:t>
            </a:r>
            <a:r>
              <a:rPr lang="it-IT" sz="1600" noProof="0">
                <a:solidFill>
                  <a:schemeClr val="bg1"/>
                </a:solidFill>
              </a:rPr>
              <a:t> siano migliori per il riconoscitore</a:t>
            </a:r>
          </a:p>
        </p:txBody>
      </p:sp>
      <p:pic>
        <p:nvPicPr>
          <p:cNvPr id="9" name="Immagine 8" descr="Immagine che contiene testo, schermata, Parallelo, numero&#10;&#10;Il contenuto generato dall'IA potrebbe non essere corretto.">
            <a:extLst>
              <a:ext uri="{FF2B5EF4-FFF2-40B4-BE49-F238E27FC236}">
                <a16:creationId xmlns:a16="http://schemas.microsoft.com/office/drawing/2014/main" id="{F69EBA0B-586B-4D23-C9D6-FBECFD62F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908" y="570695"/>
            <a:ext cx="5502017" cy="601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02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6C2D7-6234-AB90-465E-9AFC5D254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18" y="580805"/>
            <a:ext cx="3034724" cy="751527"/>
          </a:xfrm>
        </p:spPr>
        <p:txBody>
          <a:bodyPr>
            <a:noAutofit/>
          </a:bodyPr>
          <a:lstStyle/>
          <a:p>
            <a:r>
              <a:rPr lang="it-IT" sz="4800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Indice</a:t>
            </a:r>
            <a:endParaRPr lang="it-IT" sz="4800" b="1" noProof="0">
              <a:solidFill>
                <a:schemeClr val="tx2"/>
              </a:solidFill>
              <a:latin typeface="+mn-lt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序号"/>
          <p:cNvSpPr txBox="1"/>
          <p:nvPr>
            <p:custDataLst>
              <p:tags r:id="rId1"/>
            </p:custDataLst>
          </p:nvPr>
        </p:nvSpPr>
        <p:spPr>
          <a:xfrm>
            <a:off x="6662237" y="607716"/>
            <a:ext cx="732236" cy="73414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it-IT" sz="2400" b="1" noProof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01</a:t>
            </a:r>
          </a:p>
        </p:txBody>
      </p:sp>
      <p:sp>
        <p:nvSpPr>
          <p:cNvPr id="6" name="标题"/>
          <p:cNvSpPr txBox="1"/>
          <p:nvPr>
            <p:custDataLst>
              <p:tags r:id="rId2"/>
            </p:custDataLst>
          </p:nvPr>
        </p:nvSpPr>
        <p:spPr>
          <a:xfrm>
            <a:off x="7394474" y="617242"/>
            <a:ext cx="2581233" cy="715090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it-IT" b="1" noProof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Caratteristiche</a:t>
            </a:r>
            <a:r>
              <a:rPr lang="it-IT" b="1" noProof="0">
                <a:solidFill>
                  <a:schemeClr val="tx1">
                    <a:lumMod val="85000"/>
                    <a:lumOff val="15000"/>
                  </a:schemeClr>
                </a:solidFill>
                <a:uFillTx/>
                <a:ea typeface="微软雅黑" panose="020B0503020204020204" pitchFamily="34" charset="-122"/>
                <a:cs typeface="+mn-ea"/>
                <a:sym typeface="+mn-lt"/>
              </a:rPr>
              <a:t> Progetto</a:t>
            </a:r>
          </a:p>
        </p:txBody>
      </p:sp>
      <p:sp>
        <p:nvSpPr>
          <p:cNvPr id="10" name="序号"/>
          <p:cNvSpPr txBox="1"/>
          <p:nvPr>
            <p:custDataLst>
              <p:tags r:id="rId3"/>
            </p:custDataLst>
          </p:nvPr>
        </p:nvSpPr>
        <p:spPr>
          <a:xfrm>
            <a:off x="6662236" y="2663591"/>
            <a:ext cx="732236" cy="73414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tIns="0" rIns="0" bIns="0" rtlCol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400" b="1">
                <a:solidFill>
                  <a:schemeClr val="tx2"/>
                </a:solidFill>
                <a:cs typeface="+mn-ea"/>
              </a:defRPr>
            </a:lvl1pPr>
          </a:lstStyle>
          <a:p>
            <a:r>
              <a:rPr lang="it-IT" noProof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02</a:t>
            </a:r>
          </a:p>
        </p:txBody>
      </p:sp>
      <p:sp>
        <p:nvSpPr>
          <p:cNvPr id="11" name="标题"/>
          <p:cNvSpPr txBox="1"/>
          <p:nvPr>
            <p:custDataLst>
              <p:tags r:id="rId4"/>
            </p:custDataLst>
          </p:nvPr>
        </p:nvSpPr>
        <p:spPr>
          <a:xfrm>
            <a:off x="7394471" y="2637872"/>
            <a:ext cx="2581236" cy="738587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it-IT" b="1" noProof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Pipeline del Progetto</a:t>
            </a:r>
          </a:p>
        </p:txBody>
      </p:sp>
      <p:sp>
        <p:nvSpPr>
          <p:cNvPr id="15" name="序号"/>
          <p:cNvSpPr txBox="1"/>
          <p:nvPr>
            <p:custDataLst>
              <p:tags r:id="rId5"/>
            </p:custDataLst>
          </p:nvPr>
        </p:nvSpPr>
        <p:spPr>
          <a:xfrm>
            <a:off x="6662236" y="4681681"/>
            <a:ext cx="732236" cy="73414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0" tIns="0" rIns="0" bIns="0" rtlCol="0" anchor="ctr" anchorCtr="0">
            <a:norm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400" b="1">
                <a:solidFill>
                  <a:schemeClr val="tx2"/>
                </a:solidFill>
                <a:cs typeface="+mn-ea"/>
              </a:defRPr>
            </a:lvl1pPr>
          </a:lstStyle>
          <a:p>
            <a:r>
              <a:rPr lang="it-IT" noProof="0">
                <a:solidFill>
                  <a:schemeClr val="bg1"/>
                </a:solidFill>
                <a:ea typeface="微软雅黑" panose="020B0503020204020204" pitchFamily="34" charset="-122"/>
                <a:sym typeface="+mn-lt"/>
              </a:rPr>
              <a:t>03</a:t>
            </a:r>
          </a:p>
        </p:txBody>
      </p:sp>
      <p:sp>
        <p:nvSpPr>
          <p:cNvPr id="17" name="标题"/>
          <p:cNvSpPr txBox="1"/>
          <p:nvPr>
            <p:custDataLst>
              <p:tags r:id="rId6"/>
            </p:custDataLst>
          </p:nvPr>
        </p:nvSpPr>
        <p:spPr>
          <a:xfrm>
            <a:off x="7394473" y="4681999"/>
            <a:ext cx="2581234" cy="733507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it-IT" b="1" noProof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Conclusioni</a:t>
            </a:r>
            <a:endParaRPr lang="it-IT" b="1" noProof="0">
              <a:solidFill>
                <a:schemeClr val="tx1">
                  <a:lumMod val="85000"/>
                  <a:lumOff val="15000"/>
                </a:schemeClr>
              </a:solidFill>
              <a:uFillTx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911E9F-B28A-1F99-013D-0583F13F4408}"/>
              </a:ext>
            </a:extLst>
          </p:cNvPr>
          <p:cNvSpPr txBox="1"/>
          <p:nvPr/>
        </p:nvSpPr>
        <p:spPr>
          <a:xfrm>
            <a:off x="6662236" y="1442839"/>
            <a:ext cx="3313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/>
              <a:t>Scopo del Progetto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/>
              <a:t>Assunzioni e Disclaimer Vari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 err="1"/>
              <a:t>Caratterische</a:t>
            </a:r>
            <a:r>
              <a:rPr lang="it-IT" noProof="0"/>
              <a:t> del Dataset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00C429D-B51D-567A-9650-3391B3467D1A}"/>
              </a:ext>
            </a:extLst>
          </p:cNvPr>
          <p:cNvSpPr txBox="1"/>
          <p:nvPr/>
        </p:nvSpPr>
        <p:spPr>
          <a:xfrm>
            <a:off x="6662236" y="3486966"/>
            <a:ext cx="3313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/>
              <a:t>Segmentazione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/>
              <a:t>Classificazione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/>
              <a:t>Gestione degli </a:t>
            </a:r>
            <a:r>
              <a:rPr lang="it-IT" noProof="0" err="1"/>
              <a:t>Unknown</a:t>
            </a:r>
            <a:endParaRPr lang="it-IT" noProof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9B0F17C-B9B6-7458-7C5A-E2C49F8D96C6}"/>
              </a:ext>
            </a:extLst>
          </p:cNvPr>
          <p:cNvSpPr txBox="1"/>
          <p:nvPr/>
        </p:nvSpPr>
        <p:spPr>
          <a:xfrm>
            <a:off x="6662506" y="5444133"/>
            <a:ext cx="3313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/>
              <a:t>Risultati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/>
              <a:t>Idee per miglioramenti</a:t>
            </a:r>
          </a:p>
        </p:txBody>
      </p:sp>
    </p:spTree>
    <p:extLst>
      <p:ext uri="{BB962C8B-B14F-4D97-AF65-F5344CB8AC3E}">
        <p14:creationId xmlns:p14="http://schemas.microsoft.com/office/powerpoint/2010/main" val="923651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71CD1-D17C-463C-AFA5-4F525ADDF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27D267-B27A-9F12-80C7-3AD8B0F6E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77" y="860560"/>
            <a:ext cx="10800000" cy="720000"/>
          </a:xfrm>
        </p:spPr>
        <p:txBody>
          <a:bodyPr anchor="ctr">
            <a:normAutofit/>
          </a:bodyPr>
          <a:lstStyle/>
          <a:p>
            <a:r>
              <a:rPr lang="it-IT" sz="4400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04-Riconoscimento delle foglie</a:t>
            </a:r>
          </a:p>
        </p:txBody>
      </p:sp>
      <p:sp>
        <p:nvSpPr>
          <p:cNvPr id="2" name="任意多边形: 形状 31">
            <a:extLst>
              <a:ext uri="{FF2B5EF4-FFF2-40B4-BE49-F238E27FC236}">
                <a16:creationId xmlns:a16="http://schemas.microsoft.com/office/drawing/2014/main" id="{A9397C87-280D-673F-5C6F-9D61E48CE44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91670" y="3484725"/>
            <a:ext cx="399223" cy="1024024"/>
          </a:xfrm>
          <a:custGeom>
            <a:avLst/>
            <a:gdLst>
              <a:gd name="connsiteX0" fmla="*/ 2727 w 519110"/>
              <a:gd name="connsiteY0" fmla="*/ 0 h 1032855"/>
              <a:gd name="connsiteX1" fmla="*/ 519110 w 519110"/>
              <a:gd name="connsiteY1" fmla="*/ 516428 h 1032855"/>
              <a:gd name="connsiteX2" fmla="*/ 2727 w 519110"/>
              <a:gd name="connsiteY2" fmla="*/ 1032855 h 1032855"/>
              <a:gd name="connsiteX3" fmla="*/ 0 w 519110"/>
              <a:gd name="connsiteY3" fmla="*/ 1032581 h 1032855"/>
              <a:gd name="connsiteX4" fmla="*/ 0 w 519110"/>
              <a:gd name="connsiteY4" fmla="*/ 275 h 1032855"/>
              <a:gd name="connsiteX5" fmla="*/ 2727 w 519110"/>
              <a:gd name="connsiteY5" fmla="*/ 0 h 103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110" h="1032855">
                <a:moveTo>
                  <a:pt x="2727" y="0"/>
                </a:moveTo>
                <a:cubicBezTo>
                  <a:pt x="287918" y="0"/>
                  <a:pt x="519110" y="231212"/>
                  <a:pt x="519110" y="516428"/>
                </a:cubicBezTo>
                <a:cubicBezTo>
                  <a:pt x="519110" y="801643"/>
                  <a:pt x="287918" y="1032855"/>
                  <a:pt x="2727" y="1032855"/>
                </a:cubicBezTo>
                <a:lnTo>
                  <a:pt x="0" y="1032581"/>
                </a:lnTo>
                <a:lnTo>
                  <a:pt x="0" y="275"/>
                </a:lnTo>
                <a:lnTo>
                  <a:pt x="27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<a:noAutofit/>
          </a:bodyPr>
          <a:lstStyle/>
          <a:p>
            <a:pPr algn="ctr"/>
            <a:r>
              <a:rPr lang="it-IT" sz="2400" b="1" noProof="0">
                <a:solidFill>
                  <a:schemeClr val="tx1"/>
                </a:solidFill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C78C58DA-2F33-27F6-4EE4-BA532309A69C}"/>
              </a:ext>
            </a:extLst>
          </p:cNvPr>
          <p:cNvGrpSpPr/>
          <p:nvPr/>
        </p:nvGrpSpPr>
        <p:grpSpPr>
          <a:xfrm>
            <a:off x="202488" y="2487158"/>
            <a:ext cx="11671750" cy="3055303"/>
            <a:chOff x="696879" y="2457661"/>
            <a:chExt cx="11671750" cy="305530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7019F4D-5D40-9659-2C6B-F2F704446E2D}"/>
                </a:ext>
              </a:extLst>
            </p:cNvPr>
            <p:cNvGrpSpPr/>
            <p:nvPr/>
          </p:nvGrpSpPr>
          <p:grpSpPr>
            <a:xfrm>
              <a:off x="696879" y="2457661"/>
              <a:ext cx="9523480" cy="3045472"/>
              <a:chOff x="605439" y="2356456"/>
              <a:chExt cx="12383397" cy="3071737"/>
            </a:xfrm>
          </p:grpSpPr>
          <p:sp>
            <p:nvSpPr>
              <p:cNvPr id="65" name="Freeform 4">
                <a:extLst>
                  <a:ext uri="{FF2B5EF4-FFF2-40B4-BE49-F238E27FC236}">
                    <a16:creationId xmlns:a16="http://schemas.microsoft.com/office/drawing/2014/main" id="{42BD7470-4434-4DC5-CB1B-AE173E788749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6270329" y="2363163"/>
                <a:ext cx="2640525" cy="3065030"/>
              </a:xfrm>
              <a:custGeom>
                <a:avLst/>
                <a:gdLst>
                  <a:gd name="connsiteX0" fmla="*/ 2901949 w 3176990"/>
                  <a:gd name="connsiteY0" fmla="*/ 0 h 2901950"/>
                  <a:gd name="connsiteX1" fmla="*/ 2901948 w 3176990"/>
                  <a:gd name="connsiteY1" fmla="*/ 1181659 h 2901950"/>
                  <a:gd name="connsiteX2" fmla="*/ 3176990 w 3176990"/>
                  <a:gd name="connsiteY2" fmla="*/ 1450974 h 2901950"/>
                  <a:gd name="connsiteX3" fmla="*/ 2901948 w 3176990"/>
                  <a:gd name="connsiteY3" fmla="*/ 1720293 h 2901950"/>
                  <a:gd name="connsiteX4" fmla="*/ 2901947 w 3176990"/>
                  <a:gd name="connsiteY4" fmla="*/ 2901950 h 2901950"/>
                  <a:gd name="connsiteX5" fmla="*/ 0 w 3176990"/>
                  <a:gd name="connsiteY5" fmla="*/ 2901949 h 2901950"/>
                  <a:gd name="connsiteX6" fmla="*/ 1 w 3176990"/>
                  <a:gd name="connsiteY6" fmla="*/ 1 h 290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6990" h="2901950">
                    <a:moveTo>
                      <a:pt x="2901949" y="0"/>
                    </a:moveTo>
                    <a:lnTo>
                      <a:pt x="2901948" y="1181659"/>
                    </a:lnTo>
                    <a:lnTo>
                      <a:pt x="3176990" y="1450974"/>
                    </a:lnTo>
                    <a:lnTo>
                      <a:pt x="2901948" y="1720293"/>
                    </a:lnTo>
                    <a:lnTo>
                      <a:pt x="2901947" y="2901950"/>
                    </a:lnTo>
                    <a:lnTo>
                      <a:pt x="0" y="29019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9450" tIns="479653" rIns="431477" bIns="479653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endParaRPr lang="it-IT" sz="1100" b="1" noProof="0">
                  <a:solidFill>
                    <a:schemeClr val="tx2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7" name="Freeform 19">
                <a:extLst>
                  <a:ext uri="{FF2B5EF4-FFF2-40B4-BE49-F238E27FC236}">
                    <a16:creationId xmlns:a16="http://schemas.microsoft.com/office/drawing/2014/main" id="{87A8882F-C721-FCEB-D870-D49AC34CBBB3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3548729" y="2356456"/>
                <a:ext cx="2640525" cy="3065030"/>
              </a:xfrm>
              <a:custGeom>
                <a:avLst/>
                <a:gdLst>
                  <a:gd name="connsiteX0" fmla="*/ 2901948 w 3176987"/>
                  <a:gd name="connsiteY0" fmla="*/ 0 h 2901950"/>
                  <a:gd name="connsiteX1" fmla="*/ 2901948 w 3176987"/>
                  <a:gd name="connsiteY1" fmla="*/ 1181659 h 2901950"/>
                  <a:gd name="connsiteX2" fmla="*/ 3176987 w 3176987"/>
                  <a:gd name="connsiteY2" fmla="*/ 1450976 h 2901950"/>
                  <a:gd name="connsiteX3" fmla="*/ 2901947 w 3176987"/>
                  <a:gd name="connsiteY3" fmla="*/ 1720294 h 2901950"/>
                  <a:gd name="connsiteX4" fmla="*/ 2901948 w 3176987"/>
                  <a:gd name="connsiteY4" fmla="*/ 2901950 h 2901950"/>
                  <a:gd name="connsiteX5" fmla="*/ 2 w 3176987"/>
                  <a:gd name="connsiteY5" fmla="*/ 2901950 h 2901950"/>
                  <a:gd name="connsiteX6" fmla="*/ 0 w 3176987"/>
                  <a:gd name="connsiteY6" fmla="*/ 1 h 290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6987" h="2901950">
                    <a:moveTo>
                      <a:pt x="2901948" y="0"/>
                    </a:moveTo>
                    <a:lnTo>
                      <a:pt x="2901948" y="1181659"/>
                    </a:lnTo>
                    <a:lnTo>
                      <a:pt x="3176987" y="1450976"/>
                    </a:lnTo>
                    <a:lnTo>
                      <a:pt x="2901947" y="1720294"/>
                    </a:lnTo>
                    <a:lnTo>
                      <a:pt x="2901948" y="2901950"/>
                    </a:lnTo>
                    <a:lnTo>
                      <a:pt x="2" y="29019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50121" tIns="479653" rIns="430806" bIns="479653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endParaRPr lang="it-IT" sz="1000" b="1" noProof="0">
                  <a:solidFill>
                    <a:schemeClr val="tx2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0629EEF5-84BE-9B27-38EF-89E301B6D310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605439" y="3362627"/>
                <a:ext cx="519110" cy="1032855"/>
              </a:xfrm>
              <a:custGeom>
                <a:avLst/>
                <a:gdLst>
                  <a:gd name="connsiteX0" fmla="*/ 2727 w 519110"/>
                  <a:gd name="connsiteY0" fmla="*/ 0 h 1032855"/>
                  <a:gd name="connsiteX1" fmla="*/ 519110 w 519110"/>
                  <a:gd name="connsiteY1" fmla="*/ 516428 h 1032855"/>
                  <a:gd name="connsiteX2" fmla="*/ 2727 w 519110"/>
                  <a:gd name="connsiteY2" fmla="*/ 1032855 h 1032855"/>
                  <a:gd name="connsiteX3" fmla="*/ 0 w 519110"/>
                  <a:gd name="connsiteY3" fmla="*/ 1032581 h 1032855"/>
                  <a:gd name="connsiteX4" fmla="*/ 0 w 519110"/>
                  <a:gd name="connsiteY4" fmla="*/ 275 h 1032855"/>
                  <a:gd name="connsiteX5" fmla="*/ 2727 w 519110"/>
                  <a:gd name="connsiteY5" fmla="*/ 0 h 103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9110" h="1032855">
                    <a:moveTo>
                      <a:pt x="2727" y="0"/>
                    </a:moveTo>
                    <a:cubicBezTo>
                      <a:pt x="287918" y="0"/>
                      <a:pt x="519110" y="231212"/>
                      <a:pt x="519110" y="516428"/>
                    </a:cubicBezTo>
                    <a:cubicBezTo>
                      <a:pt x="519110" y="801643"/>
                      <a:pt x="287918" y="1032855"/>
                      <a:pt x="2727" y="1032855"/>
                    </a:cubicBezTo>
                    <a:lnTo>
                      <a:pt x="0" y="1032581"/>
                    </a:lnTo>
                    <a:lnTo>
                      <a:pt x="0" y="275"/>
                    </a:lnTo>
                    <a:lnTo>
                      <a:pt x="272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it-IT" sz="2400" b="1" noProof="0">
                    <a:solidFill>
                      <a:schemeClr val="tx1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6D2980A2-7659-C73D-D0A8-8242ED86A6B0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3548729" y="3336172"/>
                <a:ext cx="519110" cy="1032856"/>
              </a:xfrm>
              <a:custGeom>
                <a:avLst/>
                <a:gdLst>
                  <a:gd name="connsiteX0" fmla="*/ 2727 w 519110"/>
                  <a:gd name="connsiteY0" fmla="*/ 0 h 1032855"/>
                  <a:gd name="connsiteX1" fmla="*/ 519110 w 519110"/>
                  <a:gd name="connsiteY1" fmla="*/ 516428 h 1032855"/>
                  <a:gd name="connsiteX2" fmla="*/ 2727 w 519110"/>
                  <a:gd name="connsiteY2" fmla="*/ 1032855 h 1032855"/>
                  <a:gd name="connsiteX3" fmla="*/ 0 w 519110"/>
                  <a:gd name="connsiteY3" fmla="*/ 1032581 h 1032855"/>
                  <a:gd name="connsiteX4" fmla="*/ 0 w 519110"/>
                  <a:gd name="connsiteY4" fmla="*/ 275 h 1032855"/>
                  <a:gd name="connsiteX5" fmla="*/ 2727 w 519110"/>
                  <a:gd name="connsiteY5" fmla="*/ 0 h 103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9110" h="1032855">
                    <a:moveTo>
                      <a:pt x="2727" y="0"/>
                    </a:moveTo>
                    <a:cubicBezTo>
                      <a:pt x="287918" y="0"/>
                      <a:pt x="519110" y="231212"/>
                      <a:pt x="519110" y="516428"/>
                    </a:cubicBezTo>
                    <a:cubicBezTo>
                      <a:pt x="519110" y="801643"/>
                      <a:pt x="287918" y="1032855"/>
                      <a:pt x="2727" y="1032855"/>
                    </a:cubicBezTo>
                    <a:lnTo>
                      <a:pt x="0" y="1032581"/>
                    </a:lnTo>
                    <a:lnTo>
                      <a:pt x="0" y="275"/>
                    </a:lnTo>
                    <a:lnTo>
                      <a:pt x="272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it-IT" sz="2400" b="1" noProof="0">
                    <a:solidFill>
                      <a:schemeClr val="tx2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2</a:t>
                </a:r>
              </a:p>
            </p:txBody>
          </p:sp>
          <p:sp>
            <p:nvSpPr>
              <p:cNvPr id="139" name="Freeform 25">
                <a:extLst>
                  <a:ext uri="{FF2B5EF4-FFF2-40B4-BE49-F238E27FC236}">
                    <a16:creationId xmlns:a16="http://schemas.microsoft.com/office/drawing/2014/main" id="{CCFE477E-87F9-00F0-CD7F-C417AF58C5B5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719120" y="2356456"/>
                <a:ext cx="2640525" cy="3065030"/>
              </a:xfrm>
              <a:custGeom>
                <a:avLst/>
                <a:gdLst>
                  <a:gd name="connsiteX0" fmla="*/ 2901950 w 3176989"/>
                  <a:gd name="connsiteY0" fmla="*/ 0 h 2901951"/>
                  <a:gd name="connsiteX1" fmla="*/ 2901949 w 3176989"/>
                  <a:gd name="connsiteY1" fmla="*/ 1181659 h 2901951"/>
                  <a:gd name="connsiteX2" fmla="*/ 3176989 w 3176989"/>
                  <a:gd name="connsiteY2" fmla="*/ 1450977 h 2901951"/>
                  <a:gd name="connsiteX3" fmla="*/ 2901951 w 3176989"/>
                  <a:gd name="connsiteY3" fmla="*/ 1720295 h 2901951"/>
                  <a:gd name="connsiteX4" fmla="*/ 2901949 w 3176989"/>
                  <a:gd name="connsiteY4" fmla="*/ 2901951 h 2901951"/>
                  <a:gd name="connsiteX5" fmla="*/ 0 w 3176989"/>
                  <a:gd name="connsiteY5" fmla="*/ 2901950 h 2901951"/>
                  <a:gd name="connsiteX6" fmla="*/ 1 w 3176989"/>
                  <a:gd name="connsiteY6" fmla="*/ 1 h 2901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6989" h="2901951">
                    <a:moveTo>
                      <a:pt x="2901950" y="0"/>
                    </a:moveTo>
                    <a:lnTo>
                      <a:pt x="2901949" y="1181659"/>
                    </a:lnTo>
                    <a:lnTo>
                      <a:pt x="3176989" y="1450977"/>
                    </a:lnTo>
                    <a:lnTo>
                      <a:pt x="2901951" y="1720295"/>
                    </a:lnTo>
                    <a:lnTo>
                      <a:pt x="2901949" y="2901951"/>
                    </a:lnTo>
                    <a:lnTo>
                      <a:pt x="0" y="29019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9450" tIns="479653" rIns="431477" bIns="479653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endParaRPr lang="it-IT" sz="1050" noProof="0">
                  <a:solidFill>
                    <a:schemeClr val="bg1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73926784-E8B3-769B-3367-C86D29A9EC3C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6270329" y="3336172"/>
                <a:ext cx="519110" cy="1032855"/>
              </a:xfrm>
              <a:custGeom>
                <a:avLst/>
                <a:gdLst>
                  <a:gd name="connsiteX0" fmla="*/ 2727 w 519110"/>
                  <a:gd name="connsiteY0" fmla="*/ 0 h 1032855"/>
                  <a:gd name="connsiteX1" fmla="*/ 519110 w 519110"/>
                  <a:gd name="connsiteY1" fmla="*/ 516428 h 1032855"/>
                  <a:gd name="connsiteX2" fmla="*/ 2727 w 519110"/>
                  <a:gd name="connsiteY2" fmla="*/ 1032855 h 1032855"/>
                  <a:gd name="connsiteX3" fmla="*/ 0 w 519110"/>
                  <a:gd name="connsiteY3" fmla="*/ 1032581 h 1032855"/>
                  <a:gd name="connsiteX4" fmla="*/ 0 w 519110"/>
                  <a:gd name="connsiteY4" fmla="*/ 275 h 1032855"/>
                  <a:gd name="connsiteX5" fmla="*/ 2727 w 519110"/>
                  <a:gd name="connsiteY5" fmla="*/ 0 h 103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9110" h="1032855">
                    <a:moveTo>
                      <a:pt x="2727" y="0"/>
                    </a:moveTo>
                    <a:cubicBezTo>
                      <a:pt x="287918" y="0"/>
                      <a:pt x="519110" y="231212"/>
                      <a:pt x="519110" y="516428"/>
                    </a:cubicBezTo>
                    <a:cubicBezTo>
                      <a:pt x="519110" y="801643"/>
                      <a:pt x="287918" y="1032855"/>
                      <a:pt x="2727" y="1032855"/>
                    </a:cubicBezTo>
                    <a:lnTo>
                      <a:pt x="0" y="1032581"/>
                    </a:lnTo>
                    <a:lnTo>
                      <a:pt x="0" y="275"/>
                    </a:lnTo>
                    <a:lnTo>
                      <a:pt x="272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it-IT" sz="2400" b="1" noProof="0">
                    <a:solidFill>
                      <a:schemeClr val="tx2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6" name="Freeform 19">
                <a:extLst>
                  <a:ext uri="{FF2B5EF4-FFF2-40B4-BE49-F238E27FC236}">
                    <a16:creationId xmlns:a16="http://schemas.microsoft.com/office/drawing/2014/main" id="{92FFECD4-1D53-BA49-334C-01CFC3C08D08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9075135" y="2356456"/>
                <a:ext cx="3913701" cy="3065030"/>
              </a:xfrm>
              <a:custGeom>
                <a:avLst/>
                <a:gdLst>
                  <a:gd name="connsiteX0" fmla="*/ 2901948 w 3176987"/>
                  <a:gd name="connsiteY0" fmla="*/ 0 h 2901950"/>
                  <a:gd name="connsiteX1" fmla="*/ 2901948 w 3176987"/>
                  <a:gd name="connsiteY1" fmla="*/ 1181659 h 2901950"/>
                  <a:gd name="connsiteX2" fmla="*/ 3176987 w 3176987"/>
                  <a:gd name="connsiteY2" fmla="*/ 1450976 h 2901950"/>
                  <a:gd name="connsiteX3" fmla="*/ 2901947 w 3176987"/>
                  <a:gd name="connsiteY3" fmla="*/ 1720294 h 2901950"/>
                  <a:gd name="connsiteX4" fmla="*/ 2901948 w 3176987"/>
                  <a:gd name="connsiteY4" fmla="*/ 2901950 h 2901950"/>
                  <a:gd name="connsiteX5" fmla="*/ 2 w 3176987"/>
                  <a:gd name="connsiteY5" fmla="*/ 2901950 h 2901950"/>
                  <a:gd name="connsiteX6" fmla="*/ 0 w 3176987"/>
                  <a:gd name="connsiteY6" fmla="*/ 1 h 290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6987" h="2901950">
                    <a:moveTo>
                      <a:pt x="2901948" y="0"/>
                    </a:moveTo>
                    <a:lnTo>
                      <a:pt x="2901948" y="1181659"/>
                    </a:lnTo>
                    <a:lnTo>
                      <a:pt x="3176987" y="1450976"/>
                    </a:lnTo>
                    <a:lnTo>
                      <a:pt x="2901947" y="1720294"/>
                    </a:lnTo>
                    <a:lnTo>
                      <a:pt x="2901948" y="2901950"/>
                    </a:lnTo>
                    <a:lnTo>
                      <a:pt x="2" y="29019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50120" tIns="479653" rIns="430807" bIns="479653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endParaRPr lang="it-IT" sz="900" b="1" noProof="0">
                  <a:solidFill>
                    <a:schemeClr val="tx2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8B873F6D-098E-6B9F-C2A7-4BD5EF088A3A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9075135" y="3336172"/>
                <a:ext cx="519110" cy="1032855"/>
              </a:xfrm>
              <a:custGeom>
                <a:avLst/>
                <a:gdLst>
                  <a:gd name="connsiteX0" fmla="*/ 2727 w 519110"/>
                  <a:gd name="connsiteY0" fmla="*/ 0 h 1032855"/>
                  <a:gd name="connsiteX1" fmla="*/ 519110 w 519110"/>
                  <a:gd name="connsiteY1" fmla="*/ 516428 h 1032855"/>
                  <a:gd name="connsiteX2" fmla="*/ 2727 w 519110"/>
                  <a:gd name="connsiteY2" fmla="*/ 1032855 h 1032855"/>
                  <a:gd name="connsiteX3" fmla="*/ 0 w 519110"/>
                  <a:gd name="connsiteY3" fmla="*/ 1032581 h 1032855"/>
                  <a:gd name="connsiteX4" fmla="*/ 0 w 519110"/>
                  <a:gd name="connsiteY4" fmla="*/ 275 h 1032855"/>
                  <a:gd name="connsiteX5" fmla="*/ 2727 w 519110"/>
                  <a:gd name="connsiteY5" fmla="*/ 0 h 103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9110" h="1032855">
                    <a:moveTo>
                      <a:pt x="2727" y="0"/>
                    </a:moveTo>
                    <a:cubicBezTo>
                      <a:pt x="287918" y="0"/>
                      <a:pt x="519110" y="231212"/>
                      <a:pt x="519110" y="516428"/>
                    </a:cubicBezTo>
                    <a:cubicBezTo>
                      <a:pt x="519110" y="801643"/>
                      <a:pt x="287918" y="1032855"/>
                      <a:pt x="2727" y="1032855"/>
                    </a:cubicBezTo>
                    <a:lnTo>
                      <a:pt x="0" y="1032581"/>
                    </a:lnTo>
                    <a:lnTo>
                      <a:pt x="0" y="275"/>
                    </a:lnTo>
                    <a:lnTo>
                      <a:pt x="272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it-IT" sz="2400" b="1" noProof="0">
                    <a:solidFill>
                      <a:schemeClr val="tx2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4</a:t>
                </a:r>
              </a:p>
            </p:txBody>
          </p:sp>
        </p:grpSp>
        <p:sp>
          <p:nvSpPr>
            <p:cNvPr id="10" name="Freeform 19">
              <a:extLst>
                <a:ext uri="{FF2B5EF4-FFF2-40B4-BE49-F238E27FC236}">
                  <a16:creationId xmlns:a16="http://schemas.microsoft.com/office/drawing/2014/main" id="{805B736B-20AB-4ED4-D56C-0C7C418E494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0337927" y="2474142"/>
              <a:ext cx="2030702" cy="3038822"/>
            </a:xfrm>
            <a:custGeom>
              <a:avLst/>
              <a:gdLst>
                <a:gd name="connsiteX0" fmla="*/ 2901948 w 3176987"/>
                <a:gd name="connsiteY0" fmla="*/ 0 h 2901950"/>
                <a:gd name="connsiteX1" fmla="*/ 2901948 w 3176987"/>
                <a:gd name="connsiteY1" fmla="*/ 1181659 h 2901950"/>
                <a:gd name="connsiteX2" fmla="*/ 3176987 w 3176987"/>
                <a:gd name="connsiteY2" fmla="*/ 1450976 h 2901950"/>
                <a:gd name="connsiteX3" fmla="*/ 2901947 w 3176987"/>
                <a:gd name="connsiteY3" fmla="*/ 1720294 h 2901950"/>
                <a:gd name="connsiteX4" fmla="*/ 2901948 w 3176987"/>
                <a:gd name="connsiteY4" fmla="*/ 2901950 h 2901950"/>
                <a:gd name="connsiteX5" fmla="*/ 2 w 3176987"/>
                <a:gd name="connsiteY5" fmla="*/ 2901950 h 2901950"/>
                <a:gd name="connsiteX6" fmla="*/ 0 w 3176987"/>
                <a:gd name="connsiteY6" fmla="*/ 1 h 290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987" h="2901950">
                  <a:moveTo>
                    <a:pt x="2901948" y="0"/>
                  </a:moveTo>
                  <a:lnTo>
                    <a:pt x="2901948" y="1181659"/>
                  </a:lnTo>
                  <a:lnTo>
                    <a:pt x="3176987" y="1450976"/>
                  </a:lnTo>
                  <a:lnTo>
                    <a:pt x="2901947" y="1720294"/>
                  </a:lnTo>
                  <a:lnTo>
                    <a:pt x="2901948" y="2901950"/>
                  </a:lnTo>
                  <a:lnTo>
                    <a:pt x="2" y="29019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0120" tIns="479653" rIns="430807" bIns="479653" numCol="1" spcCol="0" rtlCol="0" fromWordArt="0" anchor="ctr" anchorCtr="0" forceAA="0" compatLnSpc="1">
              <a:noAutofit/>
            </a:bodyPr>
            <a:lstStyle/>
            <a:p>
              <a:pPr>
                <a:lnSpc>
                  <a:spcPct val="130000"/>
                </a:lnSpc>
                <a:spcAft>
                  <a:spcPts val="1200"/>
                </a:spcAft>
              </a:pPr>
              <a:endParaRPr lang="it-IT" sz="1000" b="1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1" name="任意多边形: 形状 36">
            <a:extLst>
              <a:ext uri="{FF2B5EF4-FFF2-40B4-BE49-F238E27FC236}">
                <a16:creationId xmlns:a16="http://schemas.microsoft.com/office/drawing/2014/main" id="{ED9EF333-1549-56CB-8EE7-C6B77FAA831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852310" y="3511038"/>
            <a:ext cx="399223" cy="1024023"/>
          </a:xfrm>
          <a:custGeom>
            <a:avLst/>
            <a:gdLst>
              <a:gd name="connsiteX0" fmla="*/ 2727 w 519110"/>
              <a:gd name="connsiteY0" fmla="*/ 0 h 1032855"/>
              <a:gd name="connsiteX1" fmla="*/ 519110 w 519110"/>
              <a:gd name="connsiteY1" fmla="*/ 516428 h 1032855"/>
              <a:gd name="connsiteX2" fmla="*/ 2727 w 519110"/>
              <a:gd name="connsiteY2" fmla="*/ 1032855 h 1032855"/>
              <a:gd name="connsiteX3" fmla="*/ 0 w 519110"/>
              <a:gd name="connsiteY3" fmla="*/ 1032581 h 1032855"/>
              <a:gd name="connsiteX4" fmla="*/ 0 w 519110"/>
              <a:gd name="connsiteY4" fmla="*/ 275 h 1032855"/>
              <a:gd name="connsiteX5" fmla="*/ 2727 w 519110"/>
              <a:gd name="connsiteY5" fmla="*/ 0 h 103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110" h="1032855">
                <a:moveTo>
                  <a:pt x="2727" y="0"/>
                </a:moveTo>
                <a:cubicBezTo>
                  <a:pt x="287918" y="0"/>
                  <a:pt x="519110" y="231212"/>
                  <a:pt x="519110" y="516428"/>
                </a:cubicBezTo>
                <a:cubicBezTo>
                  <a:pt x="519110" y="801643"/>
                  <a:pt x="287918" y="1032855"/>
                  <a:pt x="2727" y="1032855"/>
                </a:cubicBezTo>
                <a:lnTo>
                  <a:pt x="0" y="1032581"/>
                </a:lnTo>
                <a:lnTo>
                  <a:pt x="0" y="275"/>
                </a:lnTo>
                <a:lnTo>
                  <a:pt x="27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<a:noAutofit/>
          </a:bodyPr>
          <a:lstStyle/>
          <a:p>
            <a:pPr algn="ctr"/>
            <a:r>
              <a:rPr lang="it-IT" sz="2400" b="1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5</a:t>
            </a:r>
          </a:p>
        </p:txBody>
      </p:sp>
      <p:sp>
        <p:nvSpPr>
          <p:cNvPr id="13" name="任意多边形: 形状 31">
            <a:extLst>
              <a:ext uri="{FF2B5EF4-FFF2-40B4-BE49-F238E27FC236}">
                <a16:creationId xmlns:a16="http://schemas.microsoft.com/office/drawing/2014/main" id="{042B623C-8435-ABA0-E68C-B6F0029E0F3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83982" y="3458497"/>
            <a:ext cx="399223" cy="1024023"/>
          </a:xfrm>
          <a:custGeom>
            <a:avLst/>
            <a:gdLst>
              <a:gd name="connsiteX0" fmla="*/ 2727 w 519110"/>
              <a:gd name="connsiteY0" fmla="*/ 0 h 1032855"/>
              <a:gd name="connsiteX1" fmla="*/ 519110 w 519110"/>
              <a:gd name="connsiteY1" fmla="*/ 516428 h 1032855"/>
              <a:gd name="connsiteX2" fmla="*/ 2727 w 519110"/>
              <a:gd name="connsiteY2" fmla="*/ 1032855 h 1032855"/>
              <a:gd name="connsiteX3" fmla="*/ 0 w 519110"/>
              <a:gd name="connsiteY3" fmla="*/ 1032581 h 1032855"/>
              <a:gd name="connsiteX4" fmla="*/ 0 w 519110"/>
              <a:gd name="connsiteY4" fmla="*/ 275 h 1032855"/>
              <a:gd name="connsiteX5" fmla="*/ 2727 w 519110"/>
              <a:gd name="connsiteY5" fmla="*/ 0 h 103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110" h="1032855">
                <a:moveTo>
                  <a:pt x="2727" y="0"/>
                </a:moveTo>
                <a:cubicBezTo>
                  <a:pt x="287918" y="0"/>
                  <a:pt x="519110" y="231212"/>
                  <a:pt x="519110" y="516428"/>
                </a:cubicBezTo>
                <a:cubicBezTo>
                  <a:pt x="519110" y="801643"/>
                  <a:pt x="287918" y="1032855"/>
                  <a:pt x="2727" y="1032855"/>
                </a:cubicBezTo>
                <a:lnTo>
                  <a:pt x="0" y="1032581"/>
                </a:lnTo>
                <a:lnTo>
                  <a:pt x="0" y="275"/>
                </a:lnTo>
                <a:lnTo>
                  <a:pt x="27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<a:noAutofit/>
          </a:bodyPr>
          <a:lstStyle/>
          <a:p>
            <a:pPr algn="ctr"/>
            <a:r>
              <a:rPr lang="it-IT" sz="2400" b="1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6272120-F0DA-DC38-A230-1D61D032E548}"/>
              </a:ext>
            </a:extLst>
          </p:cNvPr>
          <p:cNvSpPr txBox="1"/>
          <p:nvPr/>
        </p:nvSpPr>
        <p:spPr>
          <a:xfrm>
            <a:off x="2527442" y="2633047"/>
            <a:ext cx="1723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noProof="0">
                <a:solidFill>
                  <a:schemeClr val="tx2"/>
                </a:solidFill>
              </a:rPr>
              <a:t>Segmentazione delle Immagini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EE2E929-9C0D-07D2-6311-803EC61EB61E}"/>
              </a:ext>
            </a:extLst>
          </p:cNvPr>
          <p:cNvSpPr txBox="1"/>
          <p:nvPr/>
        </p:nvSpPr>
        <p:spPr>
          <a:xfrm>
            <a:off x="4642149" y="2629766"/>
            <a:ext cx="1660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noProof="0">
                <a:solidFill>
                  <a:schemeClr val="tx2"/>
                </a:solidFill>
              </a:rPr>
              <a:t>Calcolo delle Features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77FEB6D-B73C-D0BD-1376-F7F42680D646}"/>
              </a:ext>
            </a:extLst>
          </p:cNvPr>
          <p:cNvSpPr txBox="1"/>
          <p:nvPr/>
        </p:nvSpPr>
        <p:spPr>
          <a:xfrm>
            <a:off x="414971" y="2699895"/>
            <a:ext cx="1616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noProof="0">
                <a:solidFill>
                  <a:schemeClr val="tx2"/>
                </a:solidFill>
              </a:rPr>
              <a:t>Acquisizione delle immagini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225C806-BFD4-12F3-37C4-591D62B97382}"/>
              </a:ext>
            </a:extLst>
          </p:cNvPr>
          <p:cNvSpPr txBox="1"/>
          <p:nvPr/>
        </p:nvSpPr>
        <p:spPr>
          <a:xfrm>
            <a:off x="6864876" y="2675933"/>
            <a:ext cx="2365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noProof="0">
                <a:solidFill>
                  <a:schemeClr val="bg1"/>
                </a:solidFill>
              </a:rPr>
              <a:t>Riconoscimento delle foglie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89E84FF-99E4-E330-94F1-3C128C86367C}"/>
              </a:ext>
            </a:extLst>
          </p:cNvPr>
          <p:cNvSpPr txBox="1"/>
          <p:nvPr/>
        </p:nvSpPr>
        <p:spPr>
          <a:xfrm>
            <a:off x="9885141" y="2684173"/>
            <a:ext cx="1701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noProof="0">
                <a:solidFill>
                  <a:schemeClr val="tx2"/>
                </a:solidFill>
              </a:rPr>
              <a:t>Classificazione delle Foglie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CE007CD-4FCC-7855-36E8-4941732B5D90}"/>
              </a:ext>
            </a:extLst>
          </p:cNvPr>
          <p:cNvSpPr txBox="1"/>
          <p:nvPr/>
        </p:nvSpPr>
        <p:spPr>
          <a:xfrm>
            <a:off x="7377252" y="3639716"/>
            <a:ext cx="16871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noProof="0">
                <a:solidFill>
                  <a:schemeClr val="bg1"/>
                </a:solidFill>
              </a:rPr>
              <a:t>Sul modello Ensemble trainato sui dati di foglie e oggetti </a:t>
            </a:r>
            <a:r>
              <a:rPr lang="it-IT" sz="1600" noProof="0" err="1">
                <a:solidFill>
                  <a:schemeClr val="bg1"/>
                </a:solidFill>
              </a:rPr>
              <a:t>unknown</a:t>
            </a:r>
            <a:r>
              <a:rPr lang="it-IT" sz="1600" noProof="0">
                <a:solidFill>
                  <a:schemeClr val="bg1"/>
                </a:solidFill>
              </a:rPr>
              <a:t> casuali</a:t>
            </a:r>
          </a:p>
        </p:txBody>
      </p:sp>
    </p:spTree>
    <p:extLst>
      <p:ext uri="{BB962C8B-B14F-4D97-AF65-F5344CB8AC3E}">
        <p14:creationId xmlns:p14="http://schemas.microsoft.com/office/powerpoint/2010/main" val="1418844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5C761-EDCF-F2AC-B62F-5E88CD1ED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17">
            <a:extLst>
              <a:ext uri="{FF2B5EF4-FFF2-40B4-BE49-F238E27FC236}">
                <a16:creationId xmlns:a16="http://schemas.microsoft.com/office/drawing/2014/main" id="{2F2CC67A-23C7-B5D0-CF3A-DD2CEF364BE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6200000">
            <a:off x="6269697" y="3920492"/>
            <a:ext cx="9847061" cy="2006077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任意多边形: 形状 17">
            <a:extLst>
              <a:ext uri="{FF2B5EF4-FFF2-40B4-BE49-F238E27FC236}">
                <a16:creationId xmlns:a16="http://schemas.microsoft.com/office/drawing/2014/main" id="{EAFD2392-D7E1-F794-5D68-FAB01A941DE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6200000">
            <a:off x="6273805" y="3944392"/>
            <a:ext cx="9847061" cy="2006077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任意多边形: 形状 17">
            <a:extLst>
              <a:ext uri="{FF2B5EF4-FFF2-40B4-BE49-F238E27FC236}">
                <a16:creationId xmlns:a16="http://schemas.microsoft.com/office/drawing/2014/main" id="{03CFA5CC-1436-28AF-8759-C5644DEDCF9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266658" y="4094480"/>
            <a:ext cx="9847061" cy="2859027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BA39DBD9-EEBA-6C8E-2B65-A6C564A1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227" y="413242"/>
            <a:ext cx="10800000" cy="720000"/>
          </a:xfrm>
        </p:spPr>
        <p:txBody>
          <a:bodyPr>
            <a:normAutofit/>
          </a:bodyPr>
          <a:lstStyle/>
          <a:p>
            <a:r>
              <a:rPr lang="it-IT" noProof="0">
                <a:solidFill>
                  <a:schemeClr val="tx2"/>
                </a:solidFill>
              </a:rPr>
              <a:t>Come mai un riconoscitore separato dal classificatore?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D205511-A4B2-C0FE-9106-0C2AF4F22114}"/>
              </a:ext>
            </a:extLst>
          </p:cNvPr>
          <p:cNvSpPr txBox="1"/>
          <p:nvPr/>
        </p:nvSpPr>
        <p:spPr>
          <a:xfrm>
            <a:off x="393227" y="1133242"/>
            <a:ext cx="844867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noProof="0">
                <a:solidFill>
                  <a:schemeClr val="tx2"/>
                </a:solidFill>
              </a:rPr>
              <a:t>Come vedremo nella sezione </a:t>
            </a:r>
            <a:r>
              <a:rPr lang="it-IT" sz="1600" noProof="0">
                <a:solidFill>
                  <a:schemeClr val="tx2"/>
                </a:solidFill>
                <a:hlinkClick r:id="rId5" action="ppaction://hlinksldjump"/>
              </a:rPr>
              <a:t>successiva</a:t>
            </a:r>
            <a:r>
              <a:rPr lang="it-IT" sz="1600" noProof="0">
                <a:solidFill>
                  <a:schemeClr val="tx2"/>
                </a:solidFill>
              </a:rPr>
              <a:t>, si è scelto di utilizzare un classificatore di tipo KNN, il quale offre numerosi vantaggi, tuttavia risulta </a:t>
            </a:r>
            <a:r>
              <a:rPr lang="it-IT" sz="1600" b="1" noProof="0">
                <a:solidFill>
                  <a:schemeClr val="tx2"/>
                </a:solidFill>
              </a:rPr>
              <a:t>insensibile agli </a:t>
            </a:r>
            <a:r>
              <a:rPr lang="it-IT" sz="1600" b="1" noProof="0" err="1">
                <a:solidFill>
                  <a:schemeClr val="tx2"/>
                </a:solidFill>
              </a:rPr>
              <a:t>outliers</a:t>
            </a:r>
            <a:r>
              <a:rPr lang="it-IT" sz="1600" b="1" noProof="0">
                <a:solidFill>
                  <a:schemeClr val="tx2"/>
                </a:solidFill>
              </a:rPr>
              <a:t>.</a:t>
            </a:r>
            <a:br>
              <a:rPr lang="it-IT" sz="1600" b="1" noProof="0">
                <a:solidFill>
                  <a:schemeClr val="tx2"/>
                </a:solidFill>
              </a:rPr>
            </a:br>
            <a:r>
              <a:rPr lang="it-IT" sz="1600" noProof="0">
                <a:solidFill>
                  <a:schemeClr val="tx2"/>
                </a:solidFill>
              </a:rPr>
              <a:t>Ciò significa che, per quanto un oggetto possa presentare features differenti da </a:t>
            </a:r>
            <a:r>
              <a:rPr lang="it-IT" sz="1600" noProof="0" err="1">
                <a:solidFill>
                  <a:schemeClr val="tx2"/>
                </a:solidFill>
              </a:rPr>
              <a:t>quelleestratte</a:t>
            </a:r>
            <a:r>
              <a:rPr lang="it-IT" sz="1600" noProof="0">
                <a:solidFill>
                  <a:schemeClr val="tx2"/>
                </a:solidFill>
              </a:rPr>
              <a:t> dalle foglie, non verrà mai riconosciuto come sconosciuto, ma verrà assegnato alla classe con elementi dalle caratteristiche più </a:t>
            </a:r>
            <a:r>
              <a:rPr lang="it-IT" sz="1600" noProof="0" err="1">
                <a:solidFill>
                  <a:schemeClr val="tx2"/>
                </a:solidFill>
              </a:rPr>
              <a:t>silimili</a:t>
            </a:r>
            <a:r>
              <a:rPr lang="it-IT" sz="1600" noProof="0">
                <a:solidFill>
                  <a:schemeClr val="tx2"/>
                </a:solidFill>
              </a:rPr>
              <a:t>.</a:t>
            </a:r>
            <a:br>
              <a:rPr lang="it-IT" sz="1600" noProof="0">
                <a:solidFill>
                  <a:schemeClr val="tx2"/>
                </a:solidFill>
              </a:rPr>
            </a:br>
            <a:r>
              <a:rPr lang="it-IT" sz="1600" noProof="0">
                <a:solidFill>
                  <a:schemeClr val="tx2"/>
                </a:solidFill>
              </a:rPr>
              <a:t>Per questo motivo è stato necessario implementare un riconoscitore per permettere al sistema di distinguere foglie da oggetti </a:t>
            </a:r>
            <a:r>
              <a:rPr lang="it-IT" sz="1600" b="1" noProof="0" err="1">
                <a:solidFill>
                  <a:schemeClr val="tx2"/>
                </a:solidFill>
              </a:rPr>
              <a:t>unknown</a:t>
            </a:r>
            <a:r>
              <a:rPr lang="it-IT" sz="1600" noProof="0">
                <a:solidFill>
                  <a:schemeClr val="tx2"/>
                </a:solidFill>
              </a:rPr>
              <a:t>.</a:t>
            </a:r>
          </a:p>
          <a:p>
            <a:r>
              <a:rPr lang="it-IT" sz="1600" noProof="0">
                <a:solidFill>
                  <a:schemeClr val="tx2"/>
                </a:solidFill>
              </a:rPr>
              <a:t>Questa decisione consente, inoltre, di mantenere alta la </a:t>
            </a:r>
            <a:r>
              <a:rPr lang="it-IT" sz="1600" b="1" noProof="0">
                <a:solidFill>
                  <a:schemeClr val="tx2"/>
                </a:solidFill>
              </a:rPr>
              <a:t>modularità</a:t>
            </a:r>
            <a:r>
              <a:rPr lang="it-IT" sz="1600" noProof="0">
                <a:solidFill>
                  <a:schemeClr val="tx2"/>
                </a:solidFill>
              </a:rPr>
              <a:t> del progetto.</a:t>
            </a:r>
          </a:p>
        </p:txBody>
      </p:sp>
    </p:spTree>
    <p:extLst>
      <p:ext uri="{BB962C8B-B14F-4D97-AF65-F5344CB8AC3E}">
        <p14:creationId xmlns:p14="http://schemas.microsoft.com/office/powerpoint/2010/main" val="844490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DEFB3-CA4A-D35D-34CA-C8A61DB29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17">
            <a:extLst>
              <a:ext uri="{FF2B5EF4-FFF2-40B4-BE49-F238E27FC236}">
                <a16:creationId xmlns:a16="http://schemas.microsoft.com/office/drawing/2014/main" id="{7C81C8BE-741D-AD60-4443-D135C122061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6200000">
            <a:off x="6269697" y="3920492"/>
            <a:ext cx="9847061" cy="2006077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任意多边形: 形状 17">
            <a:extLst>
              <a:ext uri="{FF2B5EF4-FFF2-40B4-BE49-F238E27FC236}">
                <a16:creationId xmlns:a16="http://schemas.microsoft.com/office/drawing/2014/main" id="{61DAC136-7620-08CD-7069-817E5C06A4F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6200000">
            <a:off x="6273805" y="3944392"/>
            <a:ext cx="9847061" cy="2006077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任意多边形: 形状 17">
            <a:extLst>
              <a:ext uri="{FF2B5EF4-FFF2-40B4-BE49-F238E27FC236}">
                <a16:creationId xmlns:a16="http://schemas.microsoft.com/office/drawing/2014/main" id="{2E156547-5115-1D13-F582-137C759D1B9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266658" y="4094480"/>
            <a:ext cx="9847061" cy="2859027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485A3BF8-F615-CFD7-4948-7A9C5D23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noProof="0">
                <a:solidFill>
                  <a:schemeClr val="tx2"/>
                </a:solidFill>
              </a:rPr>
              <a:t>Ensemble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38D2B5B-272E-26B4-2B11-5E5EA275A5C5}"/>
              </a:ext>
            </a:extLst>
          </p:cNvPr>
          <p:cNvSpPr txBox="1"/>
          <p:nvPr/>
        </p:nvSpPr>
        <p:spPr>
          <a:xfrm>
            <a:off x="695325" y="1177026"/>
            <a:ext cx="75560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noProof="0">
                <a:solidFill>
                  <a:schemeClr val="tx2"/>
                </a:solidFill>
              </a:rPr>
              <a:t>Un riconoscitore ensemble combina le decisioni di più classificatori (random </a:t>
            </a:r>
            <a:r>
              <a:rPr lang="it-IT" noProof="0" err="1">
                <a:solidFill>
                  <a:schemeClr val="tx2"/>
                </a:solidFill>
              </a:rPr>
              <a:t>forest</a:t>
            </a:r>
            <a:r>
              <a:rPr lang="it-IT" noProof="0">
                <a:solidFill>
                  <a:schemeClr val="tx2"/>
                </a:solidFill>
              </a:rPr>
              <a:t> nel caso del nostro riconoscitore di foglie) per migliore robustezza e accuratezza</a:t>
            </a:r>
          </a:p>
          <a:p>
            <a:r>
              <a:rPr lang="it-IT" noProof="0">
                <a:solidFill>
                  <a:schemeClr val="tx2"/>
                </a:solidFill>
              </a:rPr>
              <a:t>Ogni classificatore fa una predizione e la decisione </a:t>
            </a:r>
            <a:r>
              <a:rPr lang="it-IT" noProof="0" err="1">
                <a:solidFill>
                  <a:schemeClr val="tx2"/>
                </a:solidFill>
              </a:rPr>
              <a:t>é</a:t>
            </a:r>
            <a:r>
              <a:rPr lang="it-IT" noProof="0">
                <a:solidFill>
                  <a:schemeClr val="tx2"/>
                </a:solidFill>
              </a:rPr>
              <a:t> ottenuta tramite voto o media delle predizioni (in base al metodo)</a:t>
            </a:r>
          </a:p>
        </p:txBody>
      </p:sp>
    </p:spTree>
    <p:extLst>
      <p:ext uri="{BB962C8B-B14F-4D97-AF65-F5344CB8AC3E}">
        <p14:creationId xmlns:p14="http://schemas.microsoft.com/office/powerpoint/2010/main" val="2444711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2DCAAC-FC58-4AA7-1338-804F881B0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9AE70B2-8BF9-45C0-BB95-33D1B9D3A854}" type="slidenum">
              <a:rPr lang="it-IT" noProof="0" smtClean="0"/>
              <a:pPr algn="ctr"/>
              <a:t>23</a:t>
            </a:fld>
            <a:endParaRPr lang="it-IT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3C8921-6A8C-DC85-8489-9BE6F3BC3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69" y="680535"/>
            <a:ext cx="4860523" cy="720000"/>
          </a:xfrm>
        </p:spPr>
        <p:txBody>
          <a:bodyPr>
            <a:normAutofit fontScale="90000"/>
          </a:bodyPr>
          <a:lstStyle/>
          <a:p>
            <a:r>
              <a:rPr lang="it-IT" noProof="0">
                <a:solidFill>
                  <a:schemeClr val="tx2"/>
                </a:solidFill>
              </a:rPr>
              <a:t>Numero di feature selezionate per il riconoscitore</a:t>
            </a:r>
          </a:p>
        </p:txBody>
      </p:sp>
      <p:pic>
        <p:nvPicPr>
          <p:cNvPr id="5" name="Picture 4" descr="A graph with blue lines&#10;&#10;AI-generated content may be incorrect.">
            <a:extLst>
              <a:ext uri="{FF2B5EF4-FFF2-40B4-BE49-F238E27FC236}">
                <a16:creationId xmlns:a16="http://schemas.microsoft.com/office/drawing/2014/main" id="{65878847-CD81-D9B5-17F7-66CEFA55A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10" y="266218"/>
            <a:ext cx="6089218" cy="6331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BE8A82-3FAD-CD11-B80A-05EADDF75987}"/>
              </a:ext>
            </a:extLst>
          </p:cNvPr>
          <p:cNvSpPr txBox="1"/>
          <p:nvPr/>
        </p:nvSpPr>
        <p:spPr>
          <a:xfrm>
            <a:off x="626770" y="1400535"/>
            <a:ext cx="4778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noProof="0">
                <a:solidFill>
                  <a:schemeClr val="tx2"/>
                </a:solidFill>
              </a:rPr>
              <a:t>In questo caso, data la scelta di un riconoscitore ensemble, </a:t>
            </a:r>
            <a:r>
              <a:rPr lang="it-IT" sz="1600" noProof="0" err="1">
                <a:solidFill>
                  <a:schemeClr val="tx2"/>
                </a:solidFill>
              </a:rPr>
              <a:t>é</a:t>
            </a:r>
            <a:r>
              <a:rPr lang="it-IT" sz="1600" noProof="0">
                <a:solidFill>
                  <a:schemeClr val="tx2"/>
                </a:solidFill>
              </a:rPr>
              <a:t> stata usata la metrica </a:t>
            </a:r>
            <a:r>
              <a:rPr lang="it-IT" sz="1600" noProof="0" err="1">
                <a:solidFill>
                  <a:schemeClr val="tx2"/>
                </a:solidFill>
              </a:rPr>
              <a:t>oobPermutetImportance</a:t>
            </a:r>
            <a:r>
              <a:rPr lang="it-IT" sz="1600" noProof="0">
                <a:solidFill>
                  <a:schemeClr val="tx2"/>
                </a:solidFill>
              </a:rPr>
              <a:t> per la selezione delle features Migliori</a:t>
            </a:r>
          </a:p>
          <a:p>
            <a:endParaRPr lang="it-IT" sz="1600" noProof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689C58-B97D-1F4B-D6C2-EF7AA4E463BE}"/>
                  </a:ext>
                </a:extLst>
              </p:cNvPr>
              <p:cNvSpPr txBox="1"/>
              <p:nvPr/>
            </p:nvSpPr>
            <p:spPr>
              <a:xfrm>
                <a:off x="2338645" y="4007265"/>
                <a:ext cx="1354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noProof="0" err="1"/>
                  <a:t>N</a:t>
                </a:r>
                <a:r>
                  <a:rPr lang="it-IT" noProof="0"/>
                  <a:t> </a:t>
                </a:r>
                <a14:m>
                  <m:oMath xmlns:m="http://schemas.openxmlformats.org/officeDocument/2006/math">
                    <m:r>
                      <a:rPr lang="it-IT" b="0" i="1" noProof="0" smtClean="0">
                        <a:latin typeface="Cambria Math" panose="02040503050406030204" pitchFamily="18" charset="0"/>
                      </a:rPr>
                      <m:t>∈[22, 24]</m:t>
                    </m:r>
                  </m:oMath>
                </a14:m>
                <a:endParaRPr lang="it-IT" noProof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689C58-B97D-1F4B-D6C2-EF7AA4E46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645" y="4007265"/>
                <a:ext cx="1354858" cy="369332"/>
              </a:xfrm>
              <a:prstGeom prst="rect">
                <a:avLst/>
              </a:prstGeom>
              <a:blipFill>
                <a:blip r:embed="rId3"/>
                <a:stretch>
                  <a:fillRect l="-3738" t="-6667" r="-935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585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4606D37-7774-9E74-9E90-8CD51B5CE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9AE70B2-8BF9-45C0-BB95-33D1B9D3A854}" type="slidenum">
              <a:rPr lang="it-IT" noProof="0" smtClean="0"/>
              <a:pPr algn="ctr"/>
              <a:t>24</a:t>
            </a:fld>
            <a:endParaRPr lang="it-IT" noProof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C1E441A-2849-6E3F-0D4F-1A9C066B6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469" y="412692"/>
            <a:ext cx="11574261" cy="720000"/>
          </a:xfrm>
        </p:spPr>
        <p:txBody>
          <a:bodyPr>
            <a:normAutofit/>
          </a:bodyPr>
          <a:lstStyle/>
          <a:p>
            <a:pPr algn="ctr"/>
            <a:r>
              <a:rPr lang="it-IT" sz="4000" noProof="0">
                <a:solidFill>
                  <a:schemeClr val="tx2"/>
                </a:solidFill>
              </a:rPr>
              <a:t>Pipeline di riconoscimento</a:t>
            </a:r>
          </a:p>
        </p:txBody>
      </p:sp>
      <p:sp>
        <p:nvSpPr>
          <p:cNvPr id="4" name="AutoShape 2" descr="train e test riconoscitore foglia/unknown">
            <a:extLst>
              <a:ext uri="{FF2B5EF4-FFF2-40B4-BE49-F238E27FC236}">
                <a16:creationId xmlns:a16="http://schemas.microsoft.com/office/drawing/2014/main" id="{F9732E69-250A-CB30-8992-4CCB819CF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549442"/>
            <a:ext cx="4130842" cy="413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noProof="0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969789E-E2DB-F2F1-0634-1AD6A695FA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noProof="0"/>
          </a:p>
        </p:txBody>
      </p:sp>
      <p:pic>
        <p:nvPicPr>
          <p:cNvPr id="7" name="Immagine 6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042EBCCA-CF5E-B1EC-11AF-0A8A2706B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38" y="1395743"/>
            <a:ext cx="7349924" cy="49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58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CE7F3-CCA0-779E-1CBB-C25633C2E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B16546-CD22-4109-4C0F-0799A339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77" y="860560"/>
            <a:ext cx="10800000" cy="720000"/>
          </a:xfrm>
        </p:spPr>
        <p:txBody>
          <a:bodyPr anchor="ctr">
            <a:normAutofit/>
          </a:bodyPr>
          <a:lstStyle/>
          <a:p>
            <a:r>
              <a:rPr lang="it-IT" sz="4400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05-Classificazione delle Foglie</a:t>
            </a:r>
          </a:p>
        </p:txBody>
      </p:sp>
      <p:sp>
        <p:nvSpPr>
          <p:cNvPr id="2" name="任意多边形: 形状 31">
            <a:extLst>
              <a:ext uri="{FF2B5EF4-FFF2-40B4-BE49-F238E27FC236}">
                <a16:creationId xmlns:a16="http://schemas.microsoft.com/office/drawing/2014/main" id="{9D956CC3-EBAE-C46A-A859-744D2585209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91670" y="3484725"/>
            <a:ext cx="399223" cy="1024024"/>
          </a:xfrm>
          <a:custGeom>
            <a:avLst/>
            <a:gdLst>
              <a:gd name="connsiteX0" fmla="*/ 2727 w 519110"/>
              <a:gd name="connsiteY0" fmla="*/ 0 h 1032855"/>
              <a:gd name="connsiteX1" fmla="*/ 519110 w 519110"/>
              <a:gd name="connsiteY1" fmla="*/ 516428 h 1032855"/>
              <a:gd name="connsiteX2" fmla="*/ 2727 w 519110"/>
              <a:gd name="connsiteY2" fmla="*/ 1032855 h 1032855"/>
              <a:gd name="connsiteX3" fmla="*/ 0 w 519110"/>
              <a:gd name="connsiteY3" fmla="*/ 1032581 h 1032855"/>
              <a:gd name="connsiteX4" fmla="*/ 0 w 519110"/>
              <a:gd name="connsiteY4" fmla="*/ 275 h 1032855"/>
              <a:gd name="connsiteX5" fmla="*/ 2727 w 519110"/>
              <a:gd name="connsiteY5" fmla="*/ 0 h 103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110" h="1032855">
                <a:moveTo>
                  <a:pt x="2727" y="0"/>
                </a:moveTo>
                <a:cubicBezTo>
                  <a:pt x="287918" y="0"/>
                  <a:pt x="519110" y="231212"/>
                  <a:pt x="519110" y="516428"/>
                </a:cubicBezTo>
                <a:cubicBezTo>
                  <a:pt x="519110" y="801643"/>
                  <a:pt x="287918" y="1032855"/>
                  <a:pt x="2727" y="1032855"/>
                </a:cubicBezTo>
                <a:lnTo>
                  <a:pt x="0" y="1032581"/>
                </a:lnTo>
                <a:lnTo>
                  <a:pt x="0" y="275"/>
                </a:lnTo>
                <a:lnTo>
                  <a:pt x="27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<a:noAutofit/>
          </a:bodyPr>
          <a:lstStyle/>
          <a:p>
            <a:pPr algn="ctr"/>
            <a:r>
              <a:rPr lang="it-IT" sz="2400" b="1" noProof="0">
                <a:solidFill>
                  <a:schemeClr val="tx1"/>
                </a:solidFill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85BA588C-FCE8-CB2B-ADE0-7508C38082EA}"/>
              </a:ext>
            </a:extLst>
          </p:cNvPr>
          <p:cNvGrpSpPr/>
          <p:nvPr/>
        </p:nvGrpSpPr>
        <p:grpSpPr>
          <a:xfrm>
            <a:off x="202488" y="2487158"/>
            <a:ext cx="11671750" cy="3055303"/>
            <a:chOff x="696879" y="2457661"/>
            <a:chExt cx="11671750" cy="305530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087579E-C7D6-7EAC-5DE9-D2D35FEACB95}"/>
                </a:ext>
              </a:extLst>
            </p:cNvPr>
            <p:cNvGrpSpPr/>
            <p:nvPr/>
          </p:nvGrpSpPr>
          <p:grpSpPr>
            <a:xfrm>
              <a:off x="696879" y="2457661"/>
              <a:ext cx="8544342" cy="3045472"/>
              <a:chOff x="605439" y="2356456"/>
              <a:chExt cx="11110222" cy="3071737"/>
            </a:xfrm>
          </p:grpSpPr>
          <p:sp>
            <p:nvSpPr>
              <p:cNvPr id="65" name="Freeform 4">
                <a:extLst>
                  <a:ext uri="{FF2B5EF4-FFF2-40B4-BE49-F238E27FC236}">
                    <a16:creationId xmlns:a16="http://schemas.microsoft.com/office/drawing/2014/main" id="{88A08890-4016-CE05-C3A7-B6A6A3F59D71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6270329" y="2363163"/>
                <a:ext cx="2640525" cy="3065030"/>
              </a:xfrm>
              <a:custGeom>
                <a:avLst/>
                <a:gdLst>
                  <a:gd name="connsiteX0" fmla="*/ 2901949 w 3176990"/>
                  <a:gd name="connsiteY0" fmla="*/ 0 h 2901950"/>
                  <a:gd name="connsiteX1" fmla="*/ 2901948 w 3176990"/>
                  <a:gd name="connsiteY1" fmla="*/ 1181659 h 2901950"/>
                  <a:gd name="connsiteX2" fmla="*/ 3176990 w 3176990"/>
                  <a:gd name="connsiteY2" fmla="*/ 1450974 h 2901950"/>
                  <a:gd name="connsiteX3" fmla="*/ 2901948 w 3176990"/>
                  <a:gd name="connsiteY3" fmla="*/ 1720293 h 2901950"/>
                  <a:gd name="connsiteX4" fmla="*/ 2901947 w 3176990"/>
                  <a:gd name="connsiteY4" fmla="*/ 2901950 h 2901950"/>
                  <a:gd name="connsiteX5" fmla="*/ 0 w 3176990"/>
                  <a:gd name="connsiteY5" fmla="*/ 2901949 h 2901950"/>
                  <a:gd name="connsiteX6" fmla="*/ 1 w 3176990"/>
                  <a:gd name="connsiteY6" fmla="*/ 1 h 290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6990" h="2901950">
                    <a:moveTo>
                      <a:pt x="2901949" y="0"/>
                    </a:moveTo>
                    <a:lnTo>
                      <a:pt x="2901948" y="1181659"/>
                    </a:lnTo>
                    <a:lnTo>
                      <a:pt x="3176990" y="1450974"/>
                    </a:lnTo>
                    <a:lnTo>
                      <a:pt x="2901948" y="1720293"/>
                    </a:lnTo>
                    <a:lnTo>
                      <a:pt x="2901947" y="2901950"/>
                    </a:lnTo>
                    <a:lnTo>
                      <a:pt x="0" y="29019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9450" tIns="479653" rIns="431477" bIns="479653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endParaRPr lang="it-IT" sz="1100" b="1" noProof="0">
                  <a:solidFill>
                    <a:schemeClr val="tx2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7" name="Freeform 19">
                <a:extLst>
                  <a:ext uri="{FF2B5EF4-FFF2-40B4-BE49-F238E27FC236}">
                    <a16:creationId xmlns:a16="http://schemas.microsoft.com/office/drawing/2014/main" id="{4D0347D4-1CDB-1257-CA90-82A50EE5FE3E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3548729" y="2356456"/>
                <a:ext cx="2640525" cy="3065030"/>
              </a:xfrm>
              <a:custGeom>
                <a:avLst/>
                <a:gdLst>
                  <a:gd name="connsiteX0" fmla="*/ 2901948 w 3176987"/>
                  <a:gd name="connsiteY0" fmla="*/ 0 h 2901950"/>
                  <a:gd name="connsiteX1" fmla="*/ 2901948 w 3176987"/>
                  <a:gd name="connsiteY1" fmla="*/ 1181659 h 2901950"/>
                  <a:gd name="connsiteX2" fmla="*/ 3176987 w 3176987"/>
                  <a:gd name="connsiteY2" fmla="*/ 1450976 h 2901950"/>
                  <a:gd name="connsiteX3" fmla="*/ 2901947 w 3176987"/>
                  <a:gd name="connsiteY3" fmla="*/ 1720294 h 2901950"/>
                  <a:gd name="connsiteX4" fmla="*/ 2901948 w 3176987"/>
                  <a:gd name="connsiteY4" fmla="*/ 2901950 h 2901950"/>
                  <a:gd name="connsiteX5" fmla="*/ 2 w 3176987"/>
                  <a:gd name="connsiteY5" fmla="*/ 2901950 h 2901950"/>
                  <a:gd name="connsiteX6" fmla="*/ 0 w 3176987"/>
                  <a:gd name="connsiteY6" fmla="*/ 1 h 290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6987" h="2901950">
                    <a:moveTo>
                      <a:pt x="2901948" y="0"/>
                    </a:moveTo>
                    <a:lnTo>
                      <a:pt x="2901948" y="1181659"/>
                    </a:lnTo>
                    <a:lnTo>
                      <a:pt x="3176987" y="1450976"/>
                    </a:lnTo>
                    <a:lnTo>
                      <a:pt x="2901947" y="1720294"/>
                    </a:lnTo>
                    <a:lnTo>
                      <a:pt x="2901948" y="2901950"/>
                    </a:lnTo>
                    <a:lnTo>
                      <a:pt x="2" y="29019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50121" tIns="479653" rIns="430806" bIns="479653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endParaRPr lang="it-IT" sz="1000" b="1" noProof="0">
                  <a:solidFill>
                    <a:schemeClr val="tx2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9C48A855-468C-B8FD-77F1-D009BB669D37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605439" y="3362627"/>
                <a:ext cx="519110" cy="1032855"/>
              </a:xfrm>
              <a:custGeom>
                <a:avLst/>
                <a:gdLst>
                  <a:gd name="connsiteX0" fmla="*/ 2727 w 519110"/>
                  <a:gd name="connsiteY0" fmla="*/ 0 h 1032855"/>
                  <a:gd name="connsiteX1" fmla="*/ 519110 w 519110"/>
                  <a:gd name="connsiteY1" fmla="*/ 516428 h 1032855"/>
                  <a:gd name="connsiteX2" fmla="*/ 2727 w 519110"/>
                  <a:gd name="connsiteY2" fmla="*/ 1032855 h 1032855"/>
                  <a:gd name="connsiteX3" fmla="*/ 0 w 519110"/>
                  <a:gd name="connsiteY3" fmla="*/ 1032581 h 1032855"/>
                  <a:gd name="connsiteX4" fmla="*/ 0 w 519110"/>
                  <a:gd name="connsiteY4" fmla="*/ 275 h 1032855"/>
                  <a:gd name="connsiteX5" fmla="*/ 2727 w 519110"/>
                  <a:gd name="connsiteY5" fmla="*/ 0 h 103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9110" h="1032855">
                    <a:moveTo>
                      <a:pt x="2727" y="0"/>
                    </a:moveTo>
                    <a:cubicBezTo>
                      <a:pt x="287918" y="0"/>
                      <a:pt x="519110" y="231212"/>
                      <a:pt x="519110" y="516428"/>
                    </a:cubicBezTo>
                    <a:cubicBezTo>
                      <a:pt x="519110" y="801643"/>
                      <a:pt x="287918" y="1032855"/>
                      <a:pt x="2727" y="1032855"/>
                    </a:cubicBezTo>
                    <a:lnTo>
                      <a:pt x="0" y="1032581"/>
                    </a:lnTo>
                    <a:lnTo>
                      <a:pt x="0" y="275"/>
                    </a:lnTo>
                    <a:lnTo>
                      <a:pt x="272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it-IT" sz="2400" b="1" noProof="0">
                    <a:solidFill>
                      <a:schemeClr val="tx1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3696B57B-0DEE-D77E-52D7-70119980D5E2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3548729" y="3336172"/>
                <a:ext cx="519110" cy="1032856"/>
              </a:xfrm>
              <a:custGeom>
                <a:avLst/>
                <a:gdLst>
                  <a:gd name="connsiteX0" fmla="*/ 2727 w 519110"/>
                  <a:gd name="connsiteY0" fmla="*/ 0 h 1032855"/>
                  <a:gd name="connsiteX1" fmla="*/ 519110 w 519110"/>
                  <a:gd name="connsiteY1" fmla="*/ 516428 h 1032855"/>
                  <a:gd name="connsiteX2" fmla="*/ 2727 w 519110"/>
                  <a:gd name="connsiteY2" fmla="*/ 1032855 h 1032855"/>
                  <a:gd name="connsiteX3" fmla="*/ 0 w 519110"/>
                  <a:gd name="connsiteY3" fmla="*/ 1032581 h 1032855"/>
                  <a:gd name="connsiteX4" fmla="*/ 0 w 519110"/>
                  <a:gd name="connsiteY4" fmla="*/ 275 h 1032855"/>
                  <a:gd name="connsiteX5" fmla="*/ 2727 w 519110"/>
                  <a:gd name="connsiteY5" fmla="*/ 0 h 103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9110" h="1032855">
                    <a:moveTo>
                      <a:pt x="2727" y="0"/>
                    </a:moveTo>
                    <a:cubicBezTo>
                      <a:pt x="287918" y="0"/>
                      <a:pt x="519110" y="231212"/>
                      <a:pt x="519110" y="516428"/>
                    </a:cubicBezTo>
                    <a:cubicBezTo>
                      <a:pt x="519110" y="801643"/>
                      <a:pt x="287918" y="1032855"/>
                      <a:pt x="2727" y="1032855"/>
                    </a:cubicBezTo>
                    <a:lnTo>
                      <a:pt x="0" y="1032581"/>
                    </a:lnTo>
                    <a:lnTo>
                      <a:pt x="0" y="275"/>
                    </a:lnTo>
                    <a:lnTo>
                      <a:pt x="272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it-IT" sz="2400" b="1" noProof="0">
                    <a:solidFill>
                      <a:schemeClr val="tx1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2</a:t>
                </a:r>
              </a:p>
            </p:txBody>
          </p:sp>
          <p:sp>
            <p:nvSpPr>
              <p:cNvPr id="139" name="Freeform 25">
                <a:extLst>
                  <a:ext uri="{FF2B5EF4-FFF2-40B4-BE49-F238E27FC236}">
                    <a16:creationId xmlns:a16="http://schemas.microsoft.com/office/drawing/2014/main" id="{20F2126F-3955-8890-C910-D107AAC8D09A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719120" y="2356456"/>
                <a:ext cx="2640525" cy="3065030"/>
              </a:xfrm>
              <a:custGeom>
                <a:avLst/>
                <a:gdLst>
                  <a:gd name="connsiteX0" fmla="*/ 2901950 w 3176989"/>
                  <a:gd name="connsiteY0" fmla="*/ 0 h 2901951"/>
                  <a:gd name="connsiteX1" fmla="*/ 2901949 w 3176989"/>
                  <a:gd name="connsiteY1" fmla="*/ 1181659 h 2901951"/>
                  <a:gd name="connsiteX2" fmla="*/ 3176989 w 3176989"/>
                  <a:gd name="connsiteY2" fmla="*/ 1450977 h 2901951"/>
                  <a:gd name="connsiteX3" fmla="*/ 2901951 w 3176989"/>
                  <a:gd name="connsiteY3" fmla="*/ 1720295 h 2901951"/>
                  <a:gd name="connsiteX4" fmla="*/ 2901949 w 3176989"/>
                  <a:gd name="connsiteY4" fmla="*/ 2901951 h 2901951"/>
                  <a:gd name="connsiteX5" fmla="*/ 0 w 3176989"/>
                  <a:gd name="connsiteY5" fmla="*/ 2901950 h 2901951"/>
                  <a:gd name="connsiteX6" fmla="*/ 1 w 3176989"/>
                  <a:gd name="connsiteY6" fmla="*/ 1 h 2901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6989" h="2901951">
                    <a:moveTo>
                      <a:pt x="2901950" y="0"/>
                    </a:moveTo>
                    <a:lnTo>
                      <a:pt x="2901949" y="1181659"/>
                    </a:lnTo>
                    <a:lnTo>
                      <a:pt x="3176989" y="1450977"/>
                    </a:lnTo>
                    <a:lnTo>
                      <a:pt x="2901951" y="1720295"/>
                    </a:lnTo>
                    <a:lnTo>
                      <a:pt x="2901949" y="2901951"/>
                    </a:lnTo>
                    <a:lnTo>
                      <a:pt x="0" y="29019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9450" tIns="479653" rIns="431477" bIns="479653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endParaRPr lang="it-IT" sz="1050" noProof="0">
                  <a:solidFill>
                    <a:schemeClr val="bg1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A123F07F-E44D-F7E8-C037-1EA94BB60F0C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6270329" y="3336172"/>
                <a:ext cx="519110" cy="1032855"/>
              </a:xfrm>
              <a:custGeom>
                <a:avLst/>
                <a:gdLst>
                  <a:gd name="connsiteX0" fmla="*/ 2727 w 519110"/>
                  <a:gd name="connsiteY0" fmla="*/ 0 h 1032855"/>
                  <a:gd name="connsiteX1" fmla="*/ 519110 w 519110"/>
                  <a:gd name="connsiteY1" fmla="*/ 516428 h 1032855"/>
                  <a:gd name="connsiteX2" fmla="*/ 2727 w 519110"/>
                  <a:gd name="connsiteY2" fmla="*/ 1032855 h 1032855"/>
                  <a:gd name="connsiteX3" fmla="*/ 0 w 519110"/>
                  <a:gd name="connsiteY3" fmla="*/ 1032581 h 1032855"/>
                  <a:gd name="connsiteX4" fmla="*/ 0 w 519110"/>
                  <a:gd name="connsiteY4" fmla="*/ 275 h 1032855"/>
                  <a:gd name="connsiteX5" fmla="*/ 2727 w 519110"/>
                  <a:gd name="connsiteY5" fmla="*/ 0 h 103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9110" h="1032855">
                    <a:moveTo>
                      <a:pt x="2727" y="0"/>
                    </a:moveTo>
                    <a:cubicBezTo>
                      <a:pt x="287918" y="0"/>
                      <a:pt x="519110" y="231212"/>
                      <a:pt x="519110" y="516428"/>
                    </a:cubicBezTo>
                    <a:cubicBezTo>
                      <a:pt x="519110" y="801643"/>
                      <a:pt x="287918" y="1032855"/>
                      <a:pt x="2727" y="1032855"/>
                    </a:cubicBezTo>
                    <a:lnTo>
                      <a:pt x="0" y="1032581"/>
                    </a:lnTo>
                    <a:lnTo>
                      <a:pt x="0" y="275"/>
                    </a:lnTo>
                    <a:lnTo>
                      <a:pt x="272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it-IT" sz="2400" b="1" noProof="0">
                    <a:solidFill>
                      <a:schemeClr val="tx1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6" name="Freeform 19">
                <a:extLst>
                  <a:ext uri="{FF2B5EF4-FFF2-40B4-BE49-F238E27FC236}">
                    <a16:creationId xmlns:a16="http://schemas.microsoft.com/office/drawing/2014/main" id="{4A8CC5D8-A254-5293-5EF6-5E34A69033CB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9075136" y="2356456"/>
                <a:ext cx="2640525" cy="3065030"/>
              </a:xfrm>
              <a:custGeom>
                <a:avLst/>
                <a:gdLst>
                  <a:gd name="connsiteX0" fmla="*/ 2901948 w 3176987"/>
                  <a:gd name="connsiteY0" fmla="*/ 0 h 2901950"/>
                  <a:gd name="connsiteX1" fmla="*/ 2901948 w 3176987"/>
                  <a:gd name="connsiteY1" fmla="*/ 1181659 h 2901950"/>
                  <a:gd name="connsiteX2" fmla="*/ 3176987 w 3176987"/>
                  <a:gd name="connsiteY2" fmla="*/ 1450976 h 2901950"/>
                  <a:gd name="connsiteX3" fmla="*/ 2901947 w 3176987"/>
                  <a:gd name="connsiteY3" fmla="*/ 1720294 h 2901950"/>
                  <a:gd name="connsiteX4" fmla="*/ 2901948 w 3176987"/>
                  <a:gd name="connsiteY4" fmla="*/ 2901950 h 2901950"/>
                  <a:gd name="connsiteX5" fmla="*/ 2 w 3176987"/>
                  <a:gd name="connsiteY5" fmla="*/ 2901950 h 2901950"/>
                  <a:gd name="connsiteX6" fmla="*/ 0 w 3176987"/>
                  <a:gd name="connsiteY6" fmla="*/ 1 h 290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6987" h="2901950">
                    <a:moveTo>
                      <a:pt x="2901948" y="0"/>
                    </a:moveTo>
                    <a:lnTo>
                      <a:pt x="2901948" y="1181659"/>
                    </a:lnTo>
                    <a:lnTo>
                      <a:pt x="3176987" y="1450976"/>
                    </a:lnTo>
                    <a:lnTo>
                      <a:pt x="2901947" y="1720294"/>
                    </a:lnTo>
                    <a:lnTo>
                      <a:pt x="2901948" y="2901950"/>
                    </a:lnTo>
                    <a:lnTo>
                      <a:pt x="2" y="29019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50120" tIns="479653" rIns="430807" bIns="479653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endParaRPr lang="it-IT" sz="900" b="1" noProof="0">
                  <a:solidFill>
                    <a:schemeClr val="tx2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2D82438E-F69D-FB67-410A-7BCCB985FA74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9075135" y="3336172"/>
                <a:ext cx="519110" cy="1032855"/>
              </a:xfrm>
              <a:custGeom>
                <a:avLst/>
                <a:gdLst>
                  <a:gd name="connsiteX0" fmla="*/ 2727 w 519110"/>
                  <a:gd name="connsiteY0" fmla="*/ 0 h 1032855"/>
                  <a:gd name="connsiteX1" fmla="*/ 519110 w 519110"/>
                  <a:gd name="connsiteY1" fmla="*/ 516428 h 1032855"/>
                  <a:gd name="connsiteX2" fmla="*/ 2727 w 519110"/>
                  <a:gd name="connsiteY2" fmla="*/ 1032855 h 1032855"/>
                  <a:gd name="connsiteX3" fmla="*/ 0 w 519110"/>
                  <a:gd name="connsiteY3" fmla="*/ 1032581 h 1032855"/>
                  <a:gd name="connsiteX4" fmla="*/ 0 w 519110"/>
                  <a:gd name="connsiteY4" fmla="*/ 275 h 1032855"/>
                  <a:gd name="connsiteX5" fmla="*/ 2727 w 519110"/>
                  <a:gd name="connsiteY5" fmla="*/ 0 h 103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9110" h="1032855">
                    <a:moveTo>
                      <a:pt x="2727" y="0"/>
                    </a:moveTo>
                    <a:cubicBezTo>
                      <a:pt x="287918" y="0"/>
                      <a:pt x="519110" y="231212"/>
                      <a:pt x="519110" y="516428"/>
                    </a:cubicBezTo>
                    <a:cubicBezTo>
                      <a:pt x="519110" y="801643"/>
                      <a:pt x="287918" y="1032855"/>
                      <a:pt x="2727" y="1032855"/>
                    </a:cubicBezTo>
                    <a:lnTo>
                      <a:pt x="0" y="1032581"/>
                    </a:lnTo>
                    <a:lnTo>
                      <a:pt x="0" y="275"/>
                    </a:lnTo>
                    <a:lnTo>
                      <a:pt x="272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it-IT" sz="2400" b="1" noProof="0">
                    <a:solidFill>
                      <a:schemeClr val="tx1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4</a:t>
                </a:r>
              </a:p>
            </p:txBody>
          </p:sp>
        </p:grpSp>
        <p:sp>
          <p:nvSpPr>
            <p:cNvPr id="10" name="Freeform 19">
              <a:extLst>
                <a:ext uri="{FF2B5EF4-FFF2-40B4-BE49-F238E27FC236}">
                  <a16:creationId xmlns:a16="http://schemas.microsoft.com/office/drawing/2014/main" id="{B70624D4-F133-E57D-E584-87D2FAA6491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9389968" y="2474142"/>
              <a:ext cx="2978661" cy="3038822"/>
            </a:xfrm>
            <a:custGeom>
              <a:avLst/>
              <a:gdLst>
                <a:gd name="connsiteX0" fmla="*/ 2901948 w 3176987"/>
                <a:gd name="connsiteY0" fmla="*/ 0 h 2901950"/>
                <a:gd name="connsiteX1" fmla="*/ 2901948 w 3176987"/>
                <a:gd name="connsiteY1" fmla="*/ 1181659 h 2901950"/>
                <a:gd name="connsiteX2" fmla="*/ 3176987 w 3176987"/>
                <a:gd name="connsiteY2" fmla="*/ 1450976 h 2901950"/>
                <a:gd name="connsiteX3" fmla="*/ 2901947 w 3176987"/>
                <a:gd name="connsiteY3" fmla="*/ 1720294 h 2901950"/>
                <a:gd name="connsiteX4" fmla="*/ 2901948 w 3176987"/>
                <a:gd name="connsiteY4" fmla="*/ 2901950 h 2901950"/>
                <a:gd name="connsiteX5" fmla="*/ 2 w 3176987"/>
                <a:gd name="connsiteY5" fmla="*/ 2901950 h 2901950"/>
                <a:gd name="connsiteX6" fmla="*/ 0 w 3176987"/>
                <a:gd name="connsiteY6" fmla="*/ 1 h 290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987" h="2901950">
                  <a:moveTo>
                    <a:pt x="2901948" y="0"/>
                  </a:moveTo>
                  <a:lnTo>
                    <a:pt x="2901948" y="1181659"/>
                  </a:lnTo>
                  <a:lnTo>
                    <a:pt x="3176987" y="1450976"/>
                  </a:lnTo>
                  <a:lnTo>
                    <a:pt x="2901947" y="1720294"/>
                  </a:lnTo>
                  <a:lnTo>
                    <a:pt x="2901948" y="2901950"/>
                  </a:lnTo>
                  <a:lnTo>
                    <a:pt x="2" y="29019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0120" tIns="479653" rIns="430807" bIns="479653" numCol="1" spcCol="0" rtlCol="0" fromWordArt="0" anchor="ctr" anchorCtr="0" forceAA="0" compatLnSpc="1">
              <a:noAutofit/>
            </a:bodyPr>
            <a:lstStyle/>
            <a:p>
              <a:pPr>
                <a:lnSpc>
                  <a:spcPct val="130000"/>
                </a:lnSpc>
                <a:spcAft>
                  <a:spcPts val="1200"/>
                </a:spcAft>
              </a:pPr>
              <a:endParaRPr lang="it-IT" sz="1000" b="1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1" name="任意多边形: 形状 36">
            <a:extLst>
              <a:ext uri="{FF2B5EF4-FFF2-40B4-BE49-F238E27FC236}">
                <a16:creationId xmlns:a16="http://schemas.microsoft.com/office/drawing/2014/main" id="{F93F12DA-A596-8356-C948-E4F336E0D7D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828255" y="3511039"/>
            <a:ext cx="399223" cy="1024023"/>
          </a:xfrm>
          <a:custGeom>
            <a:avLst/>
            <a:gdLst>
              <a:gd name="connsiteX0" fmla="*/ 2727 w 519110"/>
              <a:gd name="connsiteY0" fmla="*/ 0 h 1032855"/>
              <a:gd name="connsiteX1" fmla="*/ 519110 w 519110"/>
              <a:gd name="connsiteY1" fmla="*/ 516428 h 1032855"/>
              <a:gd name="connsiteX2" fmla="*/ 2727 w 519110"/>
              <a:gd name="connsiteY2" fmla="*/ 1032855 h 1032855"/>
              <a:gd name="connsiteX3" fmla="*/ 0 w 519110"/>
              <a:gd name="connsiteY3" fmla="*/ 1032581 h 1032855"/>
              <a:gd name="connsiteX4" fmla="*/ 0 w 519110"/>
              <a:gd name="connsiteY4" fmla="*/ 275 h 1032855"/>
              <a:gd name="connsiteX5" fmla="*/ 2727 w 519110"/>
              <a:gd name="connsiteY5" fmla="*/ 0 h 103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110" h="1032855">
                <a:moveTo>
                  <a:pt x="2727" y="0"/>
                </a:moveTo>
                <a:cubicBezTo>
                  <a:pt x="287918" y="0"/>
                  <a:pt x="519110" y="231212"/>
                  <a:pt x="519110" y="516428"/>
                </a:cubicBezTo>
                <a:cubicBezTo>
                  <a:pt x="519110" y="801643"/>
                  <a:pt x="287918" y="1032855"/>
                  <a:pt x="2727" y="1032855"/>
                </a:cubicBezTo>
                <a:lnTo>
                  <a:pt x="0" y="1032581"/>
                </a:lnTo>
                <a:lnTo>
                  <a:pt x="0" y="275"/>
                </a:lnTo>
                <a:lnTo>
                  <a:pt x="27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<a:noAutofit/>
          </a:bodyPr>
          <a:lstStyle/>
          <a:p>
            <a:pPr algn="ctr"/>
            <a:r>
              <a:rPr lang="it-IT" sz="2400" b="1" noProof="0">
                <a:solidFill>
                  <a:schemeClr val="tx1"/>
                </a:solidFill>
                <a:ea typeface="微软雅黑" panose="020B0503020204020204" pitchFamily="34" charset="-122"/>
                <a:cs typeface="+mn-ea"/>
                <a:sym typeface="+mn-lt"/>
              </a:rPr>
              <a:t>5</a:t>
            </a:r>
          </a:p>
        </p:txBody>
      </p:sp>
      <p:sp>
        <p:nvSpPr>
          <p:cNvPr id="13" name="任意多边形: 形状 31">
            <a:extLst>
              <a:ext uri="{FF2B5EF4-FFF2-40B4-BE49-F238E27FC236}">
                <a16:creationId xmlns:a16="http://schemas.microsoft.com/office/drawing/2014/main" id="{FCF7282F-6636-98C8-489C-C4B7394978B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83982" y="3458497"/>
            <a:ext cx="399223" cy="1024023"/>
          </a:xfrm>
          <a:custGeom>
            <a:avLst/>
            <a:gdLst>
              <a:gd name="connsiteX0" fmla="*/ 2727 w 519110"/>
              <a:gd name="connsiteY0" fmla="*/ 0 h 1032855"/>
              <a:gd name="connsiteX1" fmla="*/ 519110 w 519110"/>
              <a:gd name="connsiteY1" fmla="*/ 516428 h 1032855"/>
              <a:gd name="connsiteX2" fmla="*/ 2727 w 519110"/>
              <a:gd name="connsiteY2" fmla="*/ 1032855 h 1032855"/>
              <a:gd name="connsiteX3" fmla="*/ 0 w 519110"/>
              <a:gd name="connsiteY3" fmla="*/ 1032581 h 1032855"/>
              <a:gd name="connsiteX4" fmla="*/ 0 w 519110"/>
              <a:gd name="connsiteY4" fmla="*/ 275 h 1032855"/>
              <a:gd name="connsiteX5" fmla="*/ 2727 w 519110"/>
              <a:gd name="connsiteY5" fmla="*/ 0 h 103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110" h="1032855">
                <a:moveTo>
                  <a:pt x="2727" y="0"/>
                </a:moveTo>
                <a:cubicBezTo>
                  <a:pt x="287918" y="0"/>
                  <a:pt x="519110" y="231212"/>
                  <a:pt x="519110" y="516428"/>
                </a:cubicBezTo>
                <a:cubicBezTo>
                  <a:pt x="519110" y="801643"/>
                  <a:pt x="287918" y="1032855"/>
                  <a:pt x="2727" y="1032855"/>
                </a:cubicBezTo>
                <a:lnTo>
                  <a:pt x="0" y="1032581"/>
                </a:lnTo>
                <a:lnTo>
                  <a:pt x="0" y="275"/>
                </a:lnTo>
                <a:lnTo>
                  <a:pt x="27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<a:noAutofit/>
          </a:bodyPr>
          <a:lstStyle/>
          <a:p>
            <a:pPr algn="ctr"/>
            <a:r>
              <a:rPr lang="it-IT" sz="2400" b="1" noProof="0">
                <a:solidFill>
                  <a:schemeClr val="tx1"/>
                </a:solidFill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B1BA1E4-3EB0-43FB-B137-A4D70E371559}"/>
              </a:ext>
            </a:extLst>
          </p:cNvPr>
          <p:cNvSpPr txBox="1"/>
          <p:nvPr/>
        </p:nvSpPr>
        <p:spPr>
          <a:xfrm>
            <a:off x="2571998" y="2629765"/>
            <a:ext cx="1638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noProof="0">
                <a:solidFill>
                  <a:schemeClr val="tx2"/>
                </a:solidFill>
              </a:rPr>
              <a:t>Segmentazione delle Immagini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3C8A157-2DF7-907C-1FBA-0772225C930A}"/>
              </a:ext>
            </a:extLst>
          </p:cNvPr>
          <p:cNvSpPr txBox="1"/>
          <p:nvPr/>
        </p:nvSpPr>
        <p:spPr>
          <a:xfrm>
            <a:off x="4642149" y="2629766"/>
            <a:ext cx="1660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noProof="0">
                <a:solidFill>
                  <a:schemeClr val="tx2"/>
                </a:solidFill>
              </a:rPr>
              <a:t>Calcolo delle Features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0A1E5F3-14A1-659E-1EC8-53B53B819551}"/>
              </a:ext>
            </a:extLst>
          </p:cNvPr>
          <p:cNvSpPr txBox="1"/>
          <p:nvPr/>
        </p:nvSpPr>
        <p:spPr>
          <a:xfrm>
            <a:off x="402099" y="2629764"/>
            <a:ext cx="1575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noProof="0">
                <a:solidFill>
                  <a:schemeClr val="tx2"/>
                </a:solidFill>
              </a:rPr>
              <a:t>Acquisizione delle immagini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AC865FC-14DE-DED1-BAB0-6459A825CB28}"/>
              </a:ext>
            </a:extLst>
          </p:cNvPr>
          <p:cNvSpPr txBox="1"/>
          <p:nvPr/>
        </p:nvSpPr>
        <p:spPr>
          <a:xfrm>
            <a:off x="6802524" y="2629763"/>
            <a:ext cx="1656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noProof="0">
                <a:solidFill>
                  <a:schemeClr val="tx2"/>
                </a:solidFill>
              </a:rPr>
              <a:t>Riconoscimento delle foglie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84203B1-8832-D635-F609-3CA68774D151}"/>
              </a:ext>
            </a:extLst>
          </p:cNvPr>
          <p:cNvSpPr txBox="1"/>
          <p:nvPr/>
        </p:nvSpPr>
        <p:spPr>
          <a:xfrm>
            <a:off x="9030312" y="2627256"/>
            <a:ext cx="2349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noProof="0">
                <a:solidFill>
                  <a:schemeClr val="bg1"/>
                </a:solidFill>
              </a:rPr>
              <a:t>Classificazione delle Foglie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BD3B0C2-4F4E-3919-8285-7E394A6D5EB2}"/>
              </a:ext>
            </a:extLst>
          </p:cNvPr>
          <p:cNvSpPr txBox="1"/>
          <p:nvPr/>
        </p:nvSpPr>
        <p:spPr>
          <a:xfrm>
            <a:off x="9670856" y="3869161"/>
            <a:ext cx="1760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noProof="0">
                <a:solidFill>
                  <a:schemeClr val="bg1"/>
                </a:solidFill>
              </a:rPr>
              <a:t>Utilizzando KNN</a:t>
            </a:r>
          </a:p>
        </p:txBody>
      </p:sp>
    </p:spTree>
    <p:extLst>
      <p:ext uri="{BB962C8B-B14F-4D97-AF65-F5344CB8AC3E}">
        <p14:creationId xmlns:p14="http://schemas.microsoft.com/office/powerpoint/2010/main" val="1146393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1A54E3B-8D75-9042-19C2-4F7FC2F7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 sz="4000" b="1" noProof="0">
                <a:solidFill>
                  <a:schemeClr val="tx2"/>
                </a:solidFill>
              </a:rPr>
              <a:t>Pipeline di Classificazione</a:t>
            </a:r>
          </a:p>
        </p:txBody>
      </p:sp>
      <p:sp>
        <p:nvSpPr>
          <p:cNvPr id="2" name="Segnaposto numero diapositiva 1" hidden="1">
            <a:extLst>
              <a:ext uri="{FF2B5EF4-FFF2-40B4-BE49-F238E27FC236}">
                <a16:creationId xmlns:a16="http://schemas.microsoft.com/office/drawing/2014/main" id="{E5C3C570-57A9-C10C-C51D-9DB005A9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>
              <a:spcAft>
                <a:spcPts val="600"/>
              </a:spcAft>
            </a:pPr>
            <a:fld id="{49AE70B2-8BF9-45C0-BB95-33D1B9D3A854}" type="slidenum">
              <a:rPr lang="it-IT" noProof="0" smtClean="0"/>
              <a:pPr algn="ctr">
                <a:spcAft>
                  <a:spcPts val="600"/>
                </a:spcAft>
              </a:pPr>
              <a:t>26</a:t>
            </a:fld>
            <a:endParaRPr lang="it-IT" noProof="0"/>
          </a:p>
        </p:txBody>
      </p:sp>
      <p:pic>
        <p:nvPicPr>
          <p:cNvPr id="4" name="Immagine 3" descr="Immagine che contiene testo, schermat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05AC1F2B-FFB3-6DBA-30FE-81190DEBC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999" y="1825625"/>
            <a:ext cx="3666002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1859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2CCE0A-405E-6434-0AAB-8175D5FC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196" y="489713"/>
            <a:ext cx="3932237" cy="119198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it-IT" sz="4000" b="1" noProof="0">
                <a:solidFill>
                  <a:schemeClr val="tx2"/>
                </a:solidFill>
              </a:rPr>
              <a:t>Perché KNN come classificatore?</a:t>
            </a:r>
          </a:p>
        </p:txBody>
      </p:sp>
      <p:pic>
        <p:nvPicPr>
          <p:cNvPr id="5" name="Immagine 4" descr="Immagine che contiene testo, schermata, Parallelo, numero&#10;&#10;Il contenuto generato dall'IA potrebbe non essere corretto.">
            <a:extLst>
              <a:ext uri="{FF2B5EF4-FFF2-40B4-BE49-F238E27FC236}">
                <a16:creationId xmlns:a16="http://schemas.microsoft.com/office/drawing/2014/main" id="{74EEAB9F-F3A7-2CD6-3ECC-7E44BFB01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3891"/>
            <a:ext cx="5612072" cy="6150218"/>
          </a:xfrm>
          <a:prstGeom prst="rect">
            <a:avLst/>
          </a:prstGeom>
          <a:noFill/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7534C3E-6C9C-2AF8-C0D1-52ECD39B5BB4}"/>
              </a:ext>
            </a:extLst>
          </p:cNvPr>
          <p:cNvSpPr txBox="1"/>
          <p:nvPr/>
        </p:nvSpPr>
        <p:spPr>
          <a:xfrm>
            <a:off x="602196" y="1681699"/>
            <a:ext cx="3932237" cy="4686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kern="120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Oltre a fornire i risultati migliori sull’insieme di testing, </a:t>
            </a:r>
            <a:r>
              <a:rPr lang="it-IT" noProof="0">
                <a:solidFill>
                  <a:schemeClr val="tx2"/>
                </a:solidFill>
              </a:rPr>
              <a:t>KNN, non avendo bisogno di training, risulta più flessibile ed estensibile rispetto ad altri classificatori.</a:t>
            </a:r>
            <a:br>
              <a:rPr lang="it-IT" noProof="0">
                <a:solidFill>
                  <a:schemeClr val="tx2"/>
                </a:solidFill>
              </a:rPr>
            </a:br>
            <a:r>
              <a:rPr lang="it-IT" noProof="0">
                <a:solidFill>
                  <a:schemeClr val="tx2"/>
                </a:solidFill>
              </a:rPr>
              <a:t>Risulta più semplice, per esempio, l’aggiunta di nuove eventuali classi.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noProof="0">
                <a:solidFill>
                  <a:schemeClr val="tx2"/>
                </a:solidFill>
              </a:rPr>
              <a:t>Date le dimensioni ridotte, i tempi di classificazione rimangono contenuti.</a:t>
            </a:r>
            <a:br>
              <a:rPr lang="it-IT" noProof="0">
                <a:solidFill>
                  <a:schemeClr val="tx2"/>
                </a:solidFill>
              </a:rPr>
            </a:br>
            <a:r>
              <a:rPr lang="it-IT" noProof="0">
                <a:solidFill>
                  <a:schemeClr val="tx2"/>
                </a:solidFill>
              </a:rPr>
              <a:t>Si rende necessario, tuttavia, l’utilizzo di un </a:t>
            </a:r>
            <a:r>
              <a:rPr lang="it-IT" noProof="0">
                <a:solidFill>
                  <a:schemeClr val="tx2"/>
                </a:solidFill>
                <a:hlinkClick r:id="rId3" action="ppaction://hlinksldjump"/>
              </a:rPr>
              <a:t>riconoscitore</a:t>
            </a:r>
            <a:r>
              <a:rPr lang="it-IT" noProof="0">
                <a:solidFill>
                  <a:schemeClr val="tx2"/>
                </a:solidFill>
              </a:rPr>
              <a:t> per la gestione degli oggetti </a:t>
            </a:r>
            <a:r>
              <a:rPr lang="it-IT" noProof="0" err="1">
                <a:solidFill>
                  <a:schemeClr val="tx2"/>
                </a:solidFill>
              </a:rPr>
              <a:t>unknown</a:t>
            </a:r>
            <a:r>
              <a:rPr lang="it-IT" noProof="0">
                <a:solidFill>
                  <a:schemeClr val="tx2"/>
                </a:solidFill>
              </a:rPr>
              <a:t>, data la scarsa resistenza agli </a:t>
            </a:r>
            <a:r>
              <a:rPr lang="it-IT" noProof="0" err="1">
                <a:solidFill>
                  <a:schemeClr val="tx2"/>
                </a:solidFill>
              </a:rPr>
              <a:t>outliers</a:t>
            </a:r>
            <a:r>
              <a:rPr lang="it-IT" noProof="0">
                <a:solidFill>
                  <a:schemeClr val="tx2"/>
                </a:solidFill>
              </a:rPr>
              <a:t> di KNN.</a:t>
            </a:r>
          </a:p>
        </p:txBody>
      </p:sp>
    </p:spTree>
    <p:extLst>
      <p:ext uri="{BB962C8B-B14F-4D97-AF65-F5344CB8AC3E}">
        <p14:creationId xmlns:p14="http://schemas.microsoft.com/office/powerpoint/2010/main" val="2672699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F79C3-BAE4-8551-64F7-13AB37F5A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number of features&#10;&#10;AI-generated content may be incorrect.">
            <a:extLst>
              <a:ext uri="{FF2B5EF4-FFF2-40B4-BE49-F238E27FC236}">
                <a16:creationId xmlns:a16="http://schemas.microsoft.com/office/drawing/2014/main" id="{D249255A-EE5B-54F9-E7D2-B60F3D8B9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543" y="1469111"/>
            <a:ext cx="4868211" cy="52771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29C886-442F-CBBC-AAA2-ED5371E3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34" y="454892"/>
            <a:ext cx="11750331" cy="7011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it-IT" sz="3600" b="1" noProof="0" err="1">
                <a:solidFill>
                  <a:schemeClr val="tx2"/>
                </a:solidFill>
              </a:rPr>
              <a:t>Number</a:t>
            </a:r>
            <a:r>
              <a:rPr lang="it-IT" sz="3600" b="1" noProof="0">
                <a:solidFill>
                  <a:schemeClr val="tx2"/>
                </a:solidFill>
              </a:rPr>
              <a:t> of </a:t>
            </a:r>
            <a:r>
              <a:rPr lang="it-IT" sz="3600" b="1" noProof="0" err="1">
                <a:solidFill>
                  <a:schemeClr val="tx2"/>
                </a:solidFill>
              </a:rPr>
              <a:t>neighbours</a:t>
            </a:r>
            <a:r>
              <a:rPr lang="it-IT" sz="3600" b="1" noProof="0">
                <a:solidFill>
                  <a:schemeClr val="tx2"/>
                </a:solidFill>
              </a:rPr>
              <a:t> e numero di features selezionate </a:t>
            </a:r>
          </a:p>
        </p:txBody>
      </p:sp>
      <p:pic>
        <p:nvPicPr>
          <p:cNvPr id="8" name="Picture 7" descr="A graph with blue lines&#10;&#10;AI-generated content may be incorrect.">
            <a:extLst>
              <a:ext uri="{FF2B5EF4-FFF2-40B4-BE49-F238E27FC236}">
                <a16:creationId xmlns:a16="http://schemas.microsoft.com/office/drawing/2014/main" id="{1BD54B62-CD80-E49E-FE06-07A82F237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46" y="1812304"/>
            <a:ext cx="4177635" cy="459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46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DCD09C-2E78-181D-4A02-511B201B3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9AE70B2-8BF9-45C0-BB95-33D1B9D3A854}" type="slidenum">
              <a:rPr lang="it-IT" noProof="0" smtClean="0"/>
              <a:pPr algn="ctr"/>
              <a:t>29</a:t>
            </a:fld>
            <a:endParaRPr lang="it-IT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5EEAE7-D3CA-2697-B781-EF6C6C37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746" y="501741"/>
            <a:ext cx="4791075" cy="720000"/>
          </a:xfrm>
        </p:spPr>
        <p:txBody>
          <a:bodyPr>
            <a:normAutofit/>
          </a:bodyPr>
          <a:lstStyle/>
          <a:p>
            <a:r>
              <a:rPr lang="it-IT" sz="1800" noProof="0">
                <a:solidFill>
                  <a:schemeClr val="tx2"/>
                </a:solidFill>
              </a:rPr>
              <a:t>Segmentazione: </a:t>
            </a:r>
            <a:r>
              <a:rPr lang="it-IT" sz="1800" noProof="0" err="1">
                <a:solidFill>
                  <a:schemeClr val="tx2"/>
                </a:solidFill>
              </a:rPr>
              <a:t>Accuracy</a:t>
            </a:r>
            <a:r>
              <a:rPr lang="it-IT" sz="1800" noProof="0">
                <a:solidFill>
                  <a:schemeClr val="tx2"/>
                </a:solidFill>
              </a:rPr>
              <a:t> di </a:t>
            </a:r>
            <a:r>
              <a:rPr lang="it-IT" sz="1800" noProof="0">
                <a:solidFill>
                  <a:schemeClr val="accent2"/>
                </a:solidFill>
              </a:rPr>
              <a:t>0.99</a:t>
            </a:r>
            <a:r>
              <a:rPr lang="it-IT" sz="1800" noProof="0">
                <a:solidFill>
                  <a:schemeClr val="tx2"/>
                </a:solidFill>
              </a:rPr>
              <a:t> sull’interezza del dataset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A7E35B3-52FB-6E70-A421-1B7F6A12BF18}"/>
              </a:ext>
            </a:extLst>
          </p:cNvPr>
          <p:cNvSpPr txBox="1">
            <a:spLocks/>
          </p:cNvSpPr>
          <p:nvPr/>
        </p:nvSpPr>
        <p:spPr>
          <a:xfrm>
            <a:off x="545746" y="1221741"/>
            <a:ext cx="4791075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noProof="0">
                <a:solidFill>
                  <a:schemeClr val="tx2"/>
                </a:solidFill>
              </a:rPr>
              <a:t>Riconoscimento: </a:t>
            </a:r>
            <a:r>
              <a:rPr lang="it-IT" sz="1800" noProof="0" err="1">
                <a:solidFill>
                  <a:schemeClr val="tx2"/>
                </a:solidFill>
              </a:rPr>
              <a:t>Accuracy</a:t>
            </a:r>
            <a:r>
              <a:rPr lang="it-IT" sz="1800" noProof="0">
                <a:solidFill>
                  <a:schemeClr val="tx2"/>
                </a:solidFill>
              </a:rPr>
              <a:t> di </a:t>
            </a:r>
            <a:r>
              <a:rPr lang="it-IT" sz="1800" noProof="0">
                <a:solidFill>
                  <a:schemeClr val="accent2"/>
                </a:solidFill>
              </a:rPr>
              <a:t>1</a:t>
            </a:r>
            <a:r>
              <a:rPr lang="it-IT" sz="1800" noProof="0">
                <a:solidFill>
                  <a:schemeClr val="tx2"/>
                </a:solidFill>
              </a:rPr>
              <a:t> sul test set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202CD35-8664-9FD9-A593-03794071BF09}"/>
              </a:ext>
            </a:extLst>
          </p:cNvPr>
          <p:cNvSpPr txBox="1">
            <a:spLocks/>
          </p:cNvSpPr>
          <p:nvPr/>
        </p:nvSpPr>
        <p:spPr>
          <a:xfrm>
            <a:off x="545746" y="1941741"/>
            <a:ext cx="4791075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noProof="0">
                <a:solidFill>
                  <a:schemeClr val="tx2"/>
                </a:solidFill>
              </a:rPr>
              <a:t>Classificazione: </a:t>
            </a:r>
            <a:r>
              <a:rPr lang="it-IT" sz="1800" noProof="0" err="1">
                <a:solidFill>
                  <a:schemeClr val="tx2"/>
                </a:solidFill>
              </a:rPr>
              <a:t>Accuracy</a:t>
            </a:r>
            <a:r>
              <a:rPr lang="it-IT" sz="1800" noProof="0">
                <a:solidFill>
                  <a:schemeClr val="tx2"/>
                </a:solidFill>
              </a:rPr>
              <a:t> di </a:t>
            </a:r>
            <a:r>
              <a:rPr lang="it-IT" sz="1800" noProof="0">
                <a:solidFill>
                  <a:schemeClr val="accent2"/>
                </a:solidFill>
              </a:rPr>
              <a:t>0.98</a:t>
            </a:r>
            <a:r>
              <a:rPr lang="it-IT" sz="1800" noProof="0">
                <a:solidFill>
                  <a:schemeClr val="tx2"/>
                </a:solidFill>
              </a:rPr>
              <a:t> sul test 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E9A49E-C3A0-4214-1179-45671260C2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2" t="1590" r="26305"/>
          <a:stretch>
            <a:fillRect/>
          </a:stretch>
        </p:blipFill>
        <p:spPr>
          <a:xfrm>
            <a:off x="5833641" y="11931"/>
            <a:ext cx="6358359" cy="68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87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group of green leaves&#10;&#10;AI-generated content may be incorrect.">
            <a:extLst>
              <a:ext uri="{FF2B5EF4-FFF2-40B4-BE49-F238E27FC236}">
                <a16:creationId xmlns:a16="http://schemas.microsoft.com/office/drawing/2014/main" id="{91BD9B6C-CCE6-D3DC-BE02-C5CD4D007D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3" b="89664" l="25759" r="68290">
                        <a14:foregroundMark x1="44000" y1="38329" x2="44000" y2="38329"/>
                        <a14:foregroundMark x1="39154" y1="59942" x2="39154" y2="59942"/>
                        <a14:foregroundMark x1="26538" y1="59654" x2="26538" y2="59654"/>
                        <a14:foregroundMark x1="35000" y1="77714" x2="35000" y2="77714"/>
                        <a14:foregroundMark x1="43000" y1="77714" x2="43000" y2="77714"/>
                        <a14:foregroundMark x1="53923" y1="77522" x2="53923" y2="77522"/>
                        <a14:foregroundMark x1="51923" y1="56196" x2="51923" y2="56196"/>
                        <a14:foregroundMark x1="59615" y1="57253" x2="59615" y2="57253"/>
                        <a14:foregroundMark x1="55462" y1="38136" x2="55462" y2="38136"/>
                        <a14:foregroundMark x1="63077" y1="36503" x2="63077" y2="36503"/>
                        <a14:foregroundMark x1="63385" y1="77137" x2="63385" y2="771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26" t="-373" r="30211" b="373"/>
          <a:stretch>
            <a:fillRect/>
          </a:stretch>
        </p:blipFill>
        <p:spPr>
          <a:xfrm>
            <a:off x="695325" y="2118779"/>
            <a:ext cx="1808163" cy="2721609"/>
          </a:xfrm>
        </p:spPr>
      </p:pic>
      <p:pic>
        <p:nvPicPr>
          <p:cNvPr id="12" name="Picture Placeholder 11" descr="A group of objects on a white background&#10;&#10;AI-generated content may be incorrect.">
            <a:extLst>
              <a:ext uri="{FF2B5EF4-FFF2-40B4-BE49-F238E27FC236}">
                <a16:creationId xmlns:a16="http://schemas.microsoft.com/office/drawing/2014/main" id="{97EDD1F0-AAD6-2A29-301A-2D0FDFBF79A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28735" r="71265">
                        <a14:foregroundMark x1="36308" y1="23631" x2="36308" y2="23631"/>
                        <a14:foregroundMark x1="36615" y1="18636" x2="36615" y2="18636"/>
                        <a14:foregroundMark x1="38462" y1="19885" x2="38462" y2="19885"/>
                        <a14:foregroundMark x1="33692" y1="22094" x2="37769" y2="24784"/>
                        <a14:foregroundMark x1="37000" y1="20461" x2="39154" y2="21326"/>
                        <a14:foregroundMark x1="49385" y1="22959" x2="49385" y2="22959"/>
                        <a14:foregroundMark x1="49923" y1="19212" x2="47077" y2="22959"/>
                        <a14:foregroundMark x1="61538" y1="23151" x2="61538" y2="27281"/>
                        <a14:foregroundMark x1="64846" y1="54275" x2="66538" y2="53890"/>
                        <a14:foregroundMark x1="51923" y1="82517" x2="63385" y2="82901"/>
                        <a14:foregroundMark x1="41308" y1="69837" x2="37154" y2="75889"/>
                        <a14:foregroundMark x1="33846" y1="44092" x2="33846" y2="44092"/>
                        <a14:foregroundMark x1="32846" y1="43708" x2="35000" y2="46013"/>
                        <a14:foregroundMark x1="45769" y1="42459" x2="51385" y2="49087"/>
                        <a14:foregroundMark x1="39692" y1="21710" x2="38846" y2="25648"/>
                        <a14:foregroundMark x1="37154" y1="20557" x2="38538" y2="22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19" r="23419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283E792-1372-2027-273F-37B56BD63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75" y="860557"/>
            <a:ext cx="10800000" cy="720000"/>
          </a:xfrm>
        </p:spPr>
        <p:txBody>
          <a:bodyPr anchor="ctr">
            <a:noAutofit/>
          </a:bodyPr>
          <a:lstStyle/>
          <a:p>
            <a:r>
              <a:rPr lang="it-IT" sz="4800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Obbiettivo del Progetto</a:t>
            </a:r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566AE86E-96BB-6C35-6031-5B2CE0AFE10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340114" y="2128934"/>
            <a:ext cx="6851886" cy="23258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741E0C-7834-F17D-14EC-D9A1E6BBA088}"/>
              </a:ext>
            </a:extLst>
          </p:cNvPr>
          <p:cNvGrpSpPr/>
          <p:nvPr/>
        </p:nvGrpSpPr>
        <p:grpSpPr>
          <a:xfrm>
            <a:off x="6015435" y="2581725"/>
            <a:ext cx="5797623" cy="1400007"/>
            <a:chOff x="6015436" y="2698549"/>
            <a:chExt cx="5688764" cy="1400007"/>
          </a:xfrm>
        </p:grpSpPr>
        <p:sp>
          <p:nvSpPr>
            <p:cNvPr id="7" name="正文">
              <a:extLst>
                <a:ext uri="{FF2B5EF4-FFF2-40B4-BE49-F238E27FC236}">
                  <a16:creationId xmlns:a16="http://schemas.microsoft.com/office/drawing/2014/main" id="{34798DF5-1FA0-918F-650E-5967EB4D83BE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015436" y="3292741"/>
              <a:ext cx="5688764" cy="80581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indent="0" fontAlgn="auto">
                <a:lnSpc>
                  <a:spcPct val="120000"/>
                </a:lnSpc>
                <a:buNone/>
              </a:pPr>
              <a:r>
                <a:rPr lang="it-IT" sz="1400" noProof="0">
                  <a:solidFill>
                    <a:schemeClr val="bg2"/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Lo scopo del progetto è realizzare un </a:t>
              </a:r>
              <a:r>
                <a:rPr lang="it-IT" sz="1400" noProof="0" err="1">
                  <a:solidFill>
                    <a:schemeClr val="bg2"/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algoritimo</a:t>
              </a:r>
              <a:r>
                <a:rPr lang="it-IT" sz="1400" noProof="0">
                  <a:solidFill>
                    <a:schemeClr val="bg2"/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 di </a:t>
              </a:r>
              <a:r>
                <a:rPr lang="it-IT" sz="1400" noProof="0" err="1">
                  <a:solidFill>
                    <a:schemeClr val="bg2"/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Leaf</a:t>
              </a:r>
              <a:r>
                <a:rPr lang="it-IT" sz="1400" noProof="0">
                  <a:solidFill>
                    <a:schemeClr val="bg2"/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 </a:t>
              </a:r>
              <a:r>
                <a:rPr lang="it-IT" sz="1400" noProof="0" err="1">
                  <a:solidFill>
                    <a:schemeClr val="bg2"/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classification</a:t>
              </a:r>
              <a:r>
                <a:rPr lang="it-IT" sz="1400" noProof="0">
                  <a:solidFill>
                    <a:schemeClr val="bg2"/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 con almeno 10 classi. </a:t>
              </a:r>
            </a:p>
            <a:p>
              <a:pPr indent="0" fontAlgn="auto">
                <a:lnSpc>
                  <a:spcPct val="120000"/>
                </a:lnSpc>
                <a:buNone/>
              </a:pPr>
              <a:r>
                <a:rPr lang="it-IT" sz="1400" noProof="0">
                  <a:solidFill>
                    <a:schemeClr val="bg2"/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Gli oggetti possono essere catalogati in una delle 10 classi o come </a:t>
              </a:r>
              <a:r>
                <a:rPr lang="it-IT" sz="1400" noProof="0" err="1">
                  <a:solidFill>
                    <a:schemeClr val="bg2"/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unknown</a:t>
              </a:r>
              <a:endParaRPr lang="it-IT" sz="1400" noProof="0">
                <a:solidFill>
                  <a:schemeClr val="bg2"/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标题">
              <a:extLst>
                <a:ext uri="{FF2B5EF4-FFF2-40B4-BE49-F238E27FC236}">
                  <a16:creationId xmlns:a16="http://schemas.microsoft.com/office/drawing/2014/main" id="{C36C695D-73C2-C79D-2207-51A9A597A282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6015436" y="2698549"/>
              <a:ext cx="5688764" cy="368300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it-IT" sz="2400" b="1" noProof="0">
                  <a:solidFill>
                    <a:schemeClr val="bg2"/>
                  </a:solidFill>
                  <a:ea typeface="微软雅黑" panose="020B0503020204020204" pitchFamily="34" charset="-122"/>
                  <a:cs typeface="+mn-ea"/>
                  <a:sym typeface="+mn-lt"/>
                </a:rPr>
                <a:t>Riconoscere, Localizzare e Classificare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784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843B7-E2C5-22D9-C2A7-9D2A50C75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9AE70B2-8BF9-45C0-BB95-33D1B9D3A854}" type="slidenum">
              <a:rPr lang="it-IT" noProof="0" smtClean="0"/>
              <a:pPr algn="ctr"/>
              <a:t>30</a:t>
            </a:fld>
            <a:endParaRPr lang="it-IT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F720F-A099-3D7B-8BCF-298F208439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65" r="15666"/>
          <a:stretch>
            <a:fillRect/>
          </a:stretch>
        </p:blipFill>
        <p:spPr>
          <a:xfrm>
            <a:off x="6096000" y="0"/>
            <a:ext cx="602744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C173AB-F992-7D70-2C10-481F65B7F9A7}"/>
              </a:ext>
            </a:extLst>
          </p:cNvPr>
          <p:cNvSpPr txBox="1"/>
          <p:nvPr/>
        </p:nvSpPr>
        <p:spPr>
          <a:xfrm>
            <a:off x="347663" y="509286"/>
            <a:ext cx="54294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>
                <a:solidFill>
                  <a:schemeClr val="tx2"/>
                </a:solidFill>
              </a:rPr>
              <a:t>Set di immagini con </a:t>
            </a:r>
            <a:r>
              <a:rPr lang="it-IT" b="1" noProof="0">
                <a:solidFill>
                  <a:schemeClr val="tx2"/>
                </a:solidFill>
              </a:rPr>
              <a:t>foglie miste ruotate</a:t>
            </a:r>
            <a:r>
              <a:rPr lang="it-IT" noProof="0">
                <a:solidFill>
                  <a:schemeClr val="tx2"/>
                </a:solidFill>
              </a:rPr>
              <a:t>:</a:t>
            </a:r>
          </a:p>
          <a:p>
            <a:endParaRPr lang="it-IT" noProof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>
                <a:solidFill>
                  <a:schemeClr val="tx2"/>
                </a:solidFill>
              </a:rPr>
              <a:t>maschere </a:t>
            </a:r>
            <a:r>
              <a:rPr lang="it-IT" b="1" noProof="0">
                <a:solidFill>
                  <a:schemeClr val="tx2"/>
                </a:solidFill>
              </a:rPr>
              <a:t>GT</a:t>
            </a:r>
            <a:r>
              <a:rPr lang="it-IT" noProof="0">
                <a:solidFill>
                  <a:schemeClr val="tx2"/>
                </a:solidFill>
              </a:rPr>
              <a:t>, </a:t>
            </a:r>
            <a:r>
              <a:rPr lang="it-IT" b="1" noProof="0">
                <a:solidFill>
                  <a:schemeClr val="tx2"/>
                </a:solidFill>
              </a:rPr>
              <a:t>pixel</a:t>
            </a:r>
            <a:r>
              <a:rPr lang="it-IT" noProof="0">
                <a:solidFill>
                  <a:schemeClr val="tx2"/>
                </a:solidFill>
              </a:rPr>
              <a:t> </a:t>
            </a:r>
            <a:r>
              <a:rPr lang="it-IT" noProof="0" err="1">
                <a:solidFill>
                  <a:schemeClr val="tx2"/>
                </a:solidFill>
              </a:rPr>
              <a:t>based</a:t>
            </a:r>
            <a:r>
              <a:rPr lang="it-IT" noProof="0">
                <a:solidFill>
                  <a:schemeClr val="tx2"/>
                </a:solidFill>
              </a:rPr>
              <a:t> </a:t>
            </a:r>
            <a:r>
              <a:rPr lang="it-IT" noProof="0" err="1">
                <a:solidFill>
                  <a:schemeClr val="tx2"/>
                </a:solidFill>
              </a:rPr>
              <a:t>accuracy</a:t>
            </a:r>
            <a:r>
              <a:rPr lang="it-IT" noProof="0">
                <a:solidFill>
                  <a:schemeClr val="tx2"/>
                </a:solidFill>
              </a:rPr>
              <a:t>: </a:t>
            </a:r>
            <a:r>
              <a:rPr lang="it-IT" noProof="0">
                <a:solidFill>
                  <a:schemeClr val="accent2"/>
                </a:solidFill>
              </a:rPr>
              <a:t>0.78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>
                <a:solidFill>
                  <a:schemeClr val="tx2"/>
                </a:solidFill>
              </a:rPr>
              <a:t>maschere </a:t>
            </a:r>
            <a:r>
              <a:rPr lang="it-IT" b="1" noProof="0">
                <a:solidFill>
                  <a:schemeClr val="tx2"/>
                </a:solidFill>
              </a:rPr>
              <a:t>GT</a:t>
            </a:r>
            <a:r>
              <a:rPr lang="it-IT" noProof="0">
                <a:solidFill>
                  <a:schemeClr val="tx2"/>
                </a:solidFill>
              </a:rPr>
              <a:t>, </a:t>
            </a:r>
            <a:r>
              <a:rPr lang="it-IT" b="1" noProof="0" err="1">
                <a:solidFill>
                  <a:schemeClr val="tx2"/>
                </a:solidFill>
              </a:rPr>
              <a:t>instance</a:t>
            </a:r>
            <a:r>
              <a:rPr lang="it-IT" noProof="0">
                <a:solidFill>
                  <a:schemeClr val="tx2"/>
                </a:solidFill>
              </a:rPr>
              <a:t> </a:t>
            </a:r>
            <a:r>
              <a:rPr lang="it-IT" noProof="0" err="1">
                <a:solidFill>
                  <a:schemeClr val="tx2"/>
                </a:solidFill>
              </a:rPr>
              <a:t>based</a:t>
            </a:r>
            <a:r>
              <a:rPr lang="it-IT" noProof="0">
                <a:solidFill>
                  <a:schemeClr val="tx2"/>
                </a:solidFill>
              </a:rPr>
              <a:t> </a:t>
            </a:r>
            <a:r>
              <a:rPr lang="it-IT" noProof="0" err="1">
                <a:solidFill>
                  <a:schemeClr val="tx2"/>
                </a:solidFill>
              </a:rPr>
              <a:t>accuracy</a:t>
            </a:r>
            <a:r>
              <a:rPr lang="it-IT" noProof="0">
                <a:solidFill>
                  <a:schemeClr val="tx2"/>
                </a:solidFill>
              </a:rPr>
              <a:t>: </a:t>
            </a:r>
            <a:r>
              <a:rPr lang="it-IT" noProof="0">
                <a:solidFill>
                  <a:schemeClr val="accent2"/>
                </a:solidFill>
              </a:rPr>
              <a:t>0.765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>
                <a:solidFill>
                  <a:schemeClr val="tx2"/>
                </a:solidFill>
              </a:rPr>
              <a:t>segmentazione </a:t>
            </a:r>
            <a:r>
              <a:rPr lang="it-IT" b="1" noProof="0" err="1">
                <a:solidFill>
                  <a:schemeClr val="tx2"/>
                </a:solidFill>
              </a:rPr>
              <a:t>region</a:t>
            </a:r>
            <a:r>
              <a:rPr lang="it-IT" b="1" noProof="0">
                <a:solidFill>
                  <a:schemeClr val="tx2"/>
                </a:solidFill>
              </a:rPr>
              <a:t> </a:t>
            </a:r>
            <a:r>
              <a:rPr lang="it-IT" b="1" noProof="0" err="1">
                <a:solidFill>
                  <a:schemeClr val="tx2"/>
                </a:solidFill>
              </a:rPr>
              <a:t>growing</a:t>
            </a:r>
            <a:r>
              <a:rPr lang="it-IT" noProof="0">
                <a:solidFill>
                  <a:schemeClr val="tx2"/>
                </a:solidFill>
              </a:rPr>
              <a:t>, </a:t>
            </a:r>
            <a:r>
              <a:rPr lang="it-IT" b="1" noProof="0">
                <a:solidFill>
                  <a:schemeClr val="tx2"/>
                </a:solidFill>
              </a:rPr>
              <a:t>pixel</a:t>
            </a:r>
            <a:r>
              <a:rPr lang="it-IT" noProof="0">
                <a:solidFill>
                  <a:schemeClr val="tx2"/>
                </a:solidFill>
              </a:rPr>
              <a:t> </a:t>
            </a:r>
            <a:r>
              <a:rPr lang="it-IT" noProof="0" err="1">
                <a:solidFill>
                  <a:schemeClr val="tx2"/>
                </a:solidFill>
              </a:rPr>
              <a:t>based</a:t>
            </a:r>
            <a:r>
              <a:rPr lang="it-IT" noProof="0">
                <a:solidFill>
                  <a:schemeClr val="tx2"/>
                </a:solidFill>
              </a:rPr>
              <a:t> </a:t>
            </a:r>
            <a:r>
              <a:rPr lang="it-IT" noProof="0" err="1">
                <a:solidFill>
                  <a:schemeClr val="tx2"/>
                </a:solidFill>
              </a:rPr>
              <a:t>accuracy</a:t>
            </a:r>
            <a:r>
              <a:rPr lang="it-IT" noProof="0">
                <a:solidFill>
                  <a:schemeClr val="tx2"/>
                </a:solidFill>
              </a:rPr>
              <a:t>: </a:t>
            </a:r>
            <a:r>
              <a:rPr lang="it-IT" noProof="0">
                <a:solidFill>
                  <a:schemeClr val="accent2"/>
                </a:solidFill>
              </a:rPr>
              <a:t>0.73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>
                <a:solidFill>
                  <a:schemeClr val="tx2"/>
                </a:solidFill>
              </a:rPr>
              <a:t>segmentazione </a:t>
            </a:r>
            <a:r>
              <a:rPr lang="it-IT" b="1" noProof="0" err="1">
                <a:solidFill>
                  <a:schemeClr val="tx2"/>
                </a:solidFill>
              </a:rPr>
              <a:t>region</a:t>
            </a:r>
            <a:r>
              <a:rPr lang="it-IT" b="1" noProof="0">
                <a:solidFill>
                  <a:schemeClr val="tx2"/>
                </a:solidFill>
              </a:rPr>
              <a:t> </a:t>
            </a:r>
            <a:r>
              <a:rPr lang="it-IT" b="1" noProof="0" err="1">
                <a:solidFill>
                  <a:schemeClr val="tx2"/>
                </a:solidFill>
              </a:rPr>
              <a:t>growing</a:t>
            </a:r>
            <a:r>
              <a:rPr lang="it-IT" noProof="0">
                <a:solidFill>
                  <a:schemeClr val="tx2"/>
                </a:solidFill>
              </a:rPr>
              <a:t>, </a:t>
            </a:r>
            <a:r>
              <a:rPr lang="it-IT" b="1" noProof="0" err="1">
                <a:solidFill>
                  <a:schemeClr val="tx2"/>
                </a:solidFill>
              </a:rPr>
              <a:t>instance</a:t>
            </a:r>
            <a:r>
              <a:rPr lang="it-IT" noProof="0">
                <a:solidFill>
                  <a:schemeClr val="tx2"/>
                </a:solidFill>
              </a:rPr>
              <a:t> </a:t>
            </a:r>
            <a:r>
              <a:rPr lang="it-IT" noProof="0" err="1">
                <a:solidFill>
                  <a:schemeClr val="tx2"/>
                </a:solidFill>
              </a:rPr>
              <a:t>based</a:t>
            </a:r>
            <a:r>
              <a:rPr lang="it-IT" noProof="0">
                <a:solidFill>
                  <a:schemeClr val="tx2"/>
                </a:solidFill>
              </a:rPr>
              <a:t> </a:t>
            </a:r>
            <a:r>
              <a:rPr lang="it-IT" noProof="0" err="1">
                <a:solidFill>
                  <a:schemeClr val="tx2"/>
                </a:solidFill>
              </a:rPr>
              <a:t>accuracy</a:t>
            </a:r>
            <a:r>
              <a:rPr lang="it-IT" noProof="0">
                <a:solidFill>
                  <a:schemeClr val="tx2"/>
                </a:solidFill>
              </a:rPr>
              <a:t>: </a:t>
            </a:r>
            <a:r>
              <a:rPr lang="it-IT" noProof="0">
                <a:solidFill>
                  <a:schemeClr val="accent2"/>
                </a:solidFill>
              </a:rPr>
              <a:t>0.74</a:t>
            </a:r>
          </a:p>
          <a:p>
            <a:endParaRPr lang="it-IT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01FE3-5412-26B6-A536-7049E07D2F8B}"/>
              </a:ext>
            </a:extLst>
          </p:cNvPr>
          <p:cNvSpPr txBox="1"/>
          <p:nvPr/>
        </p:nvSpPr>
        <p:spPr>
          <a:xfrm>
            <a:off x="347663" y="3763391"/>
            <a:ext cx="54294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>
                <a:solidFill>
                  <a:schemeClr val="tx2"/>
                </a:solidFill>
              </a:rPr>
              <a:t>Set di immagini con foglie ruotate e oggetti casuali:</a:t>
            </a:r>
          </a:p>
          <a:p>
            <a:endParaRPr lang="it-IT" noProof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>
                <a:solidFill>
                  <a:schemeClr val="tx2"/>
                </a:solidFill>
              </a:rPr>
              <a:t>maschere </a:t>
            </a:r>
            <a:r>
              <a:rPr lang="it-IT" b="1" noProof="0">
                <a:solidFill>
                  <a:schemeClr val="tx2"/>
                </a:solidFill>
              </a:rPr>
              <a:t>GT</a:t>
            </a:r>
            <a:r>
              <a:rPr lang="it-IT" noProof="0">
                <a:solidFill>
                  <a:schemeClr val="tx2"/>
                </a:solidFill>
              </a:rPr>
              <a:t>, </a:t>
            </a:r>
            <a:r>
              <a:rPr lang="it-IT" b="1" noProof="0">
                <a:solidFill>
                  <a:schemeClr val="tx2"/>
                </a:solidFill>
              </a:rPr>
              <a:t>pixel</a:t>
            </a:r>
            <a:r>
              <a:rPr lang="it-IT" noProof="0">
                <a:solidFill>
                  <a:schemeClr val="tx2"/>
                </a:solidFill>
              </a:rPr>
              <a:t> </a:t>
            </a:r>
            <a:r>
              <a:rPr lang="it-IT" noProof="0" err="1">
                <a:solidFill>
                  <a:schemeClr val="tx2"/>
                </a:solidFill>
              </a:rPr>
              <a:t>based</a:t>
            </a:r>
            <a:r>
              <a:rPr lang="it-IT" noProof="0">
                <a:solidFill>
                  <a:schemeClr val="tx2"/>
                </a:solidFill>
              </a:rPr>
              <a:t> </a:t>
            </a:r>
            <a:r>
              <a:rPr lang="it-IT" noProof="0" err="1">
                <a:solidFill>
                  <a:schemeClr val="tx2"/>
                </a:solidFill>
              </a:rPr>
              <a:t>accuracy</a:t>
            </a:r>
            <a:r>
              <a:rPr lang="it-IT" noProof="0">
                <a:solidFill>
                  <a:schemeClr val="tx2"/>
                </a:solidFill>
              </a:rPr>
              <a:t>: </a:t>
            </a:r>
            <a:r>
              <a:rPr lang="it-IT" noProof="0">
                <a:solidFill>
                  <a:schemeClr val="accent2"/>
                </a:solidFill>
              </a:rPr>
              <a:t>0.56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>
                <a:solidFill>
                  <a:schemeClr val="tx2"/>
                </a:solidFill>
              </a:rPr>
              <a:t>maschere </a:t>
            </a:r>
            <a:r>
              <a:rPr lang="it-IT" b="1" noProof="0">
                <a:solidFill>
                  <a:schemeClr val="tx2"/>
                </a:solidFill>
              </a:rPr>
              <a:t>GT</a:t>
            </a:r>
            <a:r>
              <a:rPr lang="it-IT" noProof="0">
                <a:solidFill>
                  <a:schemeClr val="tx2"/>
                </a:solidFill>
              </a:rPr>
              <a:t>, </a:t>
            </a:r>
            <a:r>
              <a:rPr lang="it-IT" b="1" noProof="0" err="1">
                <a:solidFill>
                  <a:schemeClr val="tx2"/>
                </a:solidFill>
              </a:rPr>
              <a:t>instance</a:t>
            </a:r>
            <a:r>
              <a:rPr lang="it-IT" noProof="0">
                <a:solidFill>
                  <a:schemeClr val="tx2"/>
                </a:solidFill>
              </a:rPr>
              <a:t> </a:t>
            </a:r>
            <a:r>
              <a:rPr lang="it-IT" noProof="0" err="1">
                <a:solidFill>
                  <a:schemeClr val="tx2"/>
                </a:solidFill>
              </a:rPr>
              <a:t>based</a:t>
            </a:r>
            <a:r>
              <a:rPr lang="it-IT" noProof="0">
                <a:solidFill>
                  <a:schemeClr val="tx2"/>
                </a:solidFill>
              </a:rPr>
              <a:t> </a:t>
            </a:r>
            <a:r>
              <a:rPr lang="it-IT" noProof="0" err="1">
                <a:solidFill>
                  <a:schemeClr val="tx2"/>
                </a:solidFill>
              </a:rPr>
              <a:t>accuracy</a:t>
            </a:r>
            <a:r>
              <a:rPr lang="it-IT" noProof="0">
                <a:solidFill>
                  <a:schemeClr val="tx2"/>
                </a:solidFill>
              </a:rPr>
              <a:t>: </a:t>
            </a:r>
            <a:r>
              <a:rPr lang="it-IT" noProof="0">
                <a:solidFill>
                  <a:schemeClr val="accent2"/>
                </a:solidFill>
              </a:rPr>
              <a:t>0.68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>
                <a:solidFill>
                  <a:schemeClr val="tx2"/>
                </a:solidFill>
              </a:rPr>
              <a:t>segmentazione </a:t>
            </a:r>
            <a:r>
              <a:rPr lang="it-IT" b="1" noProof="0" err="1">
                <a:solidFill>
                  <a:schemeClr val="tx2"/>
                </a:solidFill>
              </a:rPr>
              <a:t>region</a:t>
            </a:r>
            <a:r>
              <a:rPr lang="it-IT" b="1" noProof="0">
                <a:solidFill>
                  <a:schemeClr val="tx2"/>
                </a:solidFill>
              </a:rPr>
              <a:t> </a:t>
            </a:r>
            <a:r>
              <a:rPr lang="it-IT" b="1" noProof="0" err="1">
                <a:solidFill>
                  <a:schemeClr val="tx2"/>
                </a:solidFill>
              </a:rPr>
              <a:t>growing</a:t>
            </a:r>
            <a:r>
              <a:rPr lang="it-IT" noProof="0">
                <a:solidFill>
                  <a:schemeClr val="tx2"/>
                </a:solidFill>
              </a:rPr>
              <a:t>, </a:t>
            </a:r>
            <a:r>
              <a:rPr lang="it-IT" b="1" noProof="0">
                <a:solidFill>
                  <a:schemeClr val="tx2"/>
                </a:solidFill>
              </a:rPr>
              <a:t>pixel</a:t>
            </a:r>
            <a:r>
              <a:rPr lang="it-IT" noProof="0">
                <a:solidFill>
                  <a:schemeClr val="tx2"/>
                </a:solidFill>
              </a:rPr>
              <a:t> </a:t>
            </a:r>
            <a:r>
              <a:rPr lang="it-IT" noProof="0" err="1">
                <a:solidFill>
                  <a:schemeClr val="tx2"/>
                </a:solidFill>
              </a:rPr>
              <a:t>based</a:t>
            </a:r>
            <a:r>
              <a:rPr lang="it-IT" noProof="0">
                <a:solidFill>
                  <a:schemeClr val="tx2"/>
                </a:solidFill>
              </a:rPr>
              <a:t> </a:t>
            </a:r>
            <a:r>
              <a:rPr lang="it-IT" noProof="0" err="1">
                <a:solidFill>
                  <a:schemeClr val="tx2"/>
                </a:solidFill>
              </a:rPr>
              <a:t>accuracy</a:t>
            </a:r>
            <a:r>
              <a:rPr lang="it-IT" noProof="0">
                <a:solidFill>
                  <a:schemeClr val="tx2"/>
                </a:solidFill>
              </a:rPr>
              <a:t>: </a:t>
            </a:r>
            <a:r>
              <a:rPr lang="it-IT" noProof="0">
                <a:solidFill>
                  <a:schemeClr val="accent2"/>
                </a:solidFill>
              </a:rPr>
              <a:t>0.51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>
                <a:solidFill>
                  <a:schemeClr val="tx2"/>
                </a:solidFill>
              </a:rPr>
              <a:t>segmentazione </a:t>
            </a:r>
            <a:r>
              <a:rPr lang="it-IT" b="1" noProof="0" err="1">
                <a:solidFill>
                  <a:schemeClr val="tx2"/>
                </a:solidFill>
              </a:rPr>
              <a:t>region</a:t>
            </a:r>
            <a:r>
              <a:rPr lang="it-IT" b="1" noProof="0">
                <a:solidFill>
                  <a:schemeClr val="tx2"/>
                </a:solidFill>
              </a:rPr>
              <a:t> </a:t>
            </a:r>
            <a:r>
              <a:rPr lang="it-IT" b="1" noProof="0" err="1">
                <a:solidFill>
                  <a:schemeClr val="tx2"/>
                </a:solidFill>
              </a:rPr>
              <a:t>growing</a:t>
            </a:r>
            <a:r>
              <a:rPr lang="it-IT" noProof="0">
                <a:solidFill>
                  <a:schemeClr val="tx2"/>
                </a:solidFill>
              </a:rPr>
              <a:t>, </a:t>
            </a:r>
            <a:r>
              <a:rPr lang="it-IT" b="1" noProof="0" err="1">
                <a:solidFill>
                  <a:schemeClr val="tx2"/>
                </a:solidFill>
              </a:rPr>
              <a:t>instance</a:t>
            </a:r>
            <a:r>
              <a:rPr lang="it-IT" noProof="0">
                <a:solidFill>
                  <a:schemeClr val="tx2"/>
                </a:solidFill>
              </a:rPr>
              <a:t> </a:t>
            </a:r>
            <a:r>
              <a:rPr lang="it-IT" noProof="0" err="1">
                <a:solidFill>
                  <a:schemeClr val="tx2"/>
                </a:solidFill>
              </a:rPr>
              <a:t>based</a:t>
            </a:r>
            <a:r>
              <a:rPr lang="it-IT" noProof="0">
                <a:solidFill>
                  <a:schemeClr val="tx2"/>
                </a:solidFill>
              </a:rPr>
              <a:t> </a:t>
            </a:r>
            <a:r>
              <a:rPr lang="it-IT" noProof="0" err="1">
                <a:solidFill>
                  <a:schemeClr val="tx2"/>
                </a:solidFill>
              </a:rPr>
              <a:t>accuracy</a:t>
            </a:r>
            <a:r>
              <a:rPr lang="it-IT" noProof="0">
                <a:solidFill>
                  <a:schemeClr val="tx2"/>
                </a:solidFill>
              </a:rPr>
              <a:t>: </a:t>
            </a:r>
            <a:r>
              <a:rPr lang="it-IT" noProof="0">
                <a:solidFill>
                  <a:schemeClr val="accent2"/>
                </a:solidFill>
              </a:rPr>
              <a:t>0.60</a:t>
            </a:r>
          </a:p>
        </p:txBody>
      </p:sp>
    </p:spTree>
    <p:extLst>
      <p:ext uri="{BB962C8B-B14F-4D97-AF65-F5344CB8AC3E}">
        <p14:creationId xmlns:p14="http://schemas.microsoft.com/office/powerpoint/2010/main" val="2268860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15605D-F412-4B11-11EA-D21EDD11B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9AE70B2-8BF9-45C0-BB95-33D1B9D3A854}" type="slidenum">
              <a:rPr lang="it-IT" noProof="0" smtClean="0"/>
              <a:pPr algn="ctr"/>
              <a:t>31</a:t>
            </a:fld>
            <a:endParaRPr lang="it-IT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F11AEA-AB8A-4B2F-F446-857C41464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80" y="547738"/>
            <a:ext cx="5539220" cy="720000"/>
          </a:xfrm>
        </p:spPr>
        <p:txBody>
          <a:bodyPr>
            <a:normAutofit fontScale="90000"/>
          </a:bodyPr>
          <a:lstStyle/>
          <a:p>
            <a:r>
              <a:rPr lang="it-IT" noProof="0">
                <a:solidFill>
                  <a:schemeClr val="tx2"/>
                </a:solidFill>
              </a:rPr>
              <a:t>Come mai un calo così drastico? </a:t>
            </a:r>
          </a:p>
        </p:txBody>
      </p:sp>
      <p:pic>
        <p:nvPicPr>
          <p:cNvPr id="5" name="Picture 4" descr="A group of leaves arranged in a circle&#10;&#10;AI-generated content may be incorrect.">
            <a:extLst>
              <a:ext uri="{FF2B5EF4-FFF2-40B4-BE49-F238E27FC236}">
                <a16:creationId xmlns:a16="http://schemas.microsoft.com/office/drawing/2014/main" id="{A1258C08-619E-2497-0520-AED486A6B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2" b="89926" l="21871" r="78805">
                        <a14:foregroundMark x1="29615" y1="38425" x2="29615" y2="38425"/>
                        <a14:foregroundMark x1="38308" y1="38713" x2="38308" y2="38713"/>
                        <a14:foregroundMark x1="46000" y1="36792" x2="46000" y2="36792"/>
                        <a14:foregroundMark x1="55231" y1="37080" x2="55231" y2="37080"/>
                        <a14:foregroundMark x1="63308" y1="38617" x2="63308" y2="38617"/>
                        <a14:foregroundMark x1="69538" y1="38713" x2="69538" y2="38713"/>
                        <a14:foregroundMark x1="59077" y1="52257" x2="59077" y2="52257"/>
                        <a14:foregroundMark x1="47615" y1="52738" x2="47615" y2="52738"/>
                        <a14:foregroundMark x1="41077" y1="52354" x2="41077" y2="52354"/>
                        <a14:foregroundMark x1="35077" y1="51489" x2="35077" y2="51489"/>
                        <a14:foregroundMark x1="36923" y1="65994" x2="36923" y2="65994"/>
                        <a14:foregroundMark x1="46000" y1="69645" x2="46000" y2="69645"/>
                        <a14:foregroundMark x1="55231" y1="70125" x2="55231" y2="70125"/>
                        <a14:foregroundMark x1="51923" y1="65994" x2="54923" y2="66667"/>
                        <a14:foregroundMark x1="62923" y1="67819" x2="64154" y2="640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54" t="-82" r="14078" b="82"/>
          <a:stretch>
            <a:fillRect/>
          </a:stretch>
        </p:blipFill>
        <p:spPr>
          <a:xfrm>
            <a:off x="6096001" y="0"/>
            <a:ext cx="6096000" cy="6852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6F3423-8E7C-B987-E4CB-FABF6ECAB36B}"/>
              </a:ext>
            </a:extLst>
          </p:cNvPr>
          <p:cNvSpPr txBox="1"/>
          <p:nvPr/>
        </p:nvSpPr>
        <p:spPr>
          <a:xfrm>
            <a:off x="626769" y="1267737"/>
            <a:ext cx="478837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>
                <a:solidFill>
                  <a:schemeClr val="tx2"/>
                </a:solidFill>
              </a:rPr>
              <a:t>Le foglie del test set vengono selezionate dalle </a:t>
            </a:r>
            <a:r>
              <a:rPr lang="it-IT" sz="1600" noProof="0" err="1">
                <a:solidFill>
                  <a:schemeClr val="tx2"/>
                </a:solidFill>
              </a:rPr>
              <a:t>immagni</a:t>
            </a:r>
            <a:r>
              <a:rPr lang="it-IT" sz="1600" noProof="0">
                <a:solidFill>
                  <a:schemeClr val="tx2"/>
                </a:solidFill>
              </a:rPr>
              <a:t> che contengono anche le foglie utilizzate per il training, quindi le condizioni di luce e colore sono identiche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>
                <a:solidFill>
                  <a:schemeClr val="tx2"/>
                </a:solidFill>
              </a:rPr>
              <a:t>Nelle immagini aggiuntive, le foglie sono ruotate e le condizioni di luce possono cambiare, inoltre le dimensioni e la distanza potrebbero variare rispetto ai dati di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>
                <a:solidFill>
                  <a:schemeClr val="tx2"/>
                </a:solidFill>
              </a:rPr>
              <a:t>Nonostante siano state selezionate features fortemente invarianti a scala e rotazione, spesso la Teoria si discosta dalla pratica…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>
                <a:solidFill>
                  <a:schemeClr val="tx2"/>
                </a:solidFill>
              </a:rPr>
              <a:t>Sulle immagini viene effettuato </a:t>
            </a:r>
            <a:r>
              <a:rPr lang="it-IT" sz="1600" noProof="0" err="1">
                <a:solidFill>
                  <a:schemeClr val="tx2"/>
                </a:solidFill>
              </a:rPr>
              <a:t>preprocessing</a:t>
            </a:r>
            <a:r>
              <a:rPr lang="it-IT" sz="1600" noProof="0">
                <a:solidFill>
                  <a:schemeClr val="tx2"/>
                </a:solidFill>
              </a:rPr>
              <a:t> prima dell’estrazione, tuttavia l’illuminazione potrebbe comunque non rimanere costante nelle diverse immagini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noProof="0" err="1">
                <a:solidFill>
                  <a:schemeClr val="tx2"/>
                </a:solidFill>
              </a:rPr>
              <a:t>É</a:t>
            </a:r>
            <a:r>
              <a:rPr lang="it-IT" sz="1600" noProof="0">
                <a:solidFill>
                  <a:schemeClr val="tx2"/>
                </a:solidFill>
              </a:rPr>
              <a:t> importante anche sottolineare che il bilanciamento del bianco </a:t>
            </a:r>
            <a:r>
              <a:rPr lang="it-IT" sz="1600" noProof="0" err="1">
                <a:solidFill>
                  <a:schemeClr val="tx2"/>
                </a:solidFill>
              </a:rPr>
              <a:t>é</a:t>
            </a:r>
            <a:r>
              <a:rPr lang="it-IT" sz="1600" noProof="0">
                <a:solidFill>
                  <a:schemeClr val="tx2"/>
                </a:solidFill>
              </a:rPr>
              <a:t> basato su meccanismo white-world, quindi influenzato pesantemente dagli oggetti in scena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noProof="0">
                <a:solidFill>
                  <a:schemeClr val="tx2"/>
                </a:solidFill>
              </a:rPr>
              <a:t>Possibili errori di segmentazione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noProof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746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7B314C-4F3D-1507-E8AE-B12E33FBC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9AE70B2-8BF9-45C0-BB95-33D1B9D3A854}" type="slidenum">
              <a:rPr lang="it-IT" noProof="0" smtClean="0"/>
              <a:pPr algn="ctr"/>
              <a:t>32</a:t>
            </a:fld>
            <a:endParaRPr lang="it-IT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BB0855-94FC-7D1D-5996-BF3400DD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noProof="0">
                <a:solidFill>
                  <a:schemeClr val="tx2"/>
                </a:solidFill>
              </a:rPr>
              <a:t>Come si potrebbe migliorare il Progetto?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0B288-1F41-4913-172E-53F941DFDDB5}"/>
              </a:ext>
            </a:extLst>
          </p:cNvPr>
          <p:cNvSpPr txBox="1"/>
          <p:nvPr/>
        </p:nvSpPr>
        <p:spPr>
          <a:xfrm>
            <a:off x="1707351" y="1504300"/>
            <a:ext cx="8775948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noProof="0">
                <a:solidFill>
                  <a:schemeClr val="tx2"/>
                </a:solidFill>
              </a:rPr>
              <a:t>Dataset </a:t>
            </a:r>
            <a:r>
              <a:rPr lang="it-IT" sz="2400" b="1" noProof="0" err="1">
                <a:solidFill>
                  <a:schemeClr val="tx2"/>
                </a:solidFill>
              </a:rPr>
              <a:t>augmentation</a:t>
            </a:r>
            <a:r>
              <a:rPr lang="it-IT" sz="2400" noProof="0">
                <a:solidFill>
                  <a:schemeClr val="tx2"/>
                </a:solidFill>
              </a:rPr>
              <a:t>, con modifiche dal punto di vista di color </a:t>
            </a:r>
            <a:r>
              <a:rPr lang="it-IT" sz="2400" noProof="0" err="1">
                <a:solidFill>
                  <a:schemeClr val="tx2"/>
                </a:solidFill>
              </a:rPr>
              <a:t>correction</a:t>
            </a:r>
            <a:r>
              <a:rPr lang="it-IT" sz="2400" noProof="0">
                <a:solidFill>
                  <a:schemeClr val="tx2"/>
                </a:solidFill>
              </a:rPr>
              <a:t>, esposizione, scala e rotazione, per migliorare l’invarianza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noProof="0">
                <a:solidFill>
                  <a:schemeClr val="tx2"/>
                </a:solidFill>
              </a:rPr>
              <a:t>Meccanismo di white balance basato su elementi costanti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noProof="0">
                <a:solidFill>
                  <a:schemeClr val="tx2"/>
                </a:solidFill>
              </a:rPr>
              <a:t>Selezionare </a:t>
            </a:r>
            <a:r>
              <a:rPr lang="it-IT" sz="2400" b="1" noProof="0">
                <a:solidFill>
                  <a:schemeClr val="tx2"/>
                </a:solidFill>
              </a:rPr>
              <a:t>manualmente</a:t>
            </a:r>
            <a:r>
              <a:rPr lang="it-IT" sz="2400" noProof="0">
                <a:solidFill>
                  <a:schemeClr val="tx2"/>
                </a:solidFill>
              </a:rPr>
              <a:t> il </a:t>
            </a:r>
            <a:r>
              <a:rPr lang="it-IT" sz="2400" b="1" noProof="0">
                <a:solidFill>
                  <a:schemeClr val="tx2"/>
                </a:solidFill>
              </a:rPr>
              <a:t>subset</a:t>
            </a:r>
            <a:r>
              <a:rPr lang="it-IT" sz="2400" noProof="0">
                <a:solidFill>
                  <a:schemeClr val="tx2"/>
                </a:solidFill>
              </a:rPr>
              <a:t> di features utilizzato per il training dei modelli, basandosi sui risultati della selezione automatica, in modo da ridurre I tempi di calcolo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noProof="0">
                <a:solidFill>
                  <a:schemeClr val="tx2"/>
                </a:solidFill>
              </a:rPr>
              <a:t>Migliorare le </a:t>
            </a:r>
            <a:r>
              <a:rPr lang="it-IT" sz="2400" b="1" noProof="0">
                <a:solidFill>
                  <a:schemeClr val="tx2"/>
                </a:solidFill>
              </a:rPr>
              <a:t>implementazioni manuali </a:t>
            </a:r>
            <a:r>
              <a:rPr lang="it-IT" sz="2400" noProof="0">
                <a:solidFill>
                  <a:schemeClr val="tx2"/>
                </a:solidFill>
              </a:rPr>
              <a:t>(</a:t>
            </a:r>
            <a:r>
              <a:rPr lang="it-IT" sz="2400" noProof="0" err="1">
                <a:solidFill>
                  <a:schemeClr val="tx2"/>
                </a:solidFill>
              </a:rPr>
              <a:t>region</a:t>
            </a:r>
            <a:r>
              <a:rPr lang="it-IT" sz="2400" noProof="0">
                <a:solidFill>
                  <a:schemeClr val="tx2"/>
                </a:solidFill>
              </a:rPr>
              <a:t> </a:t>
            </a:r>
            <a:r>
              <a:rPr lang="it-IT" sz="2400" noProof="0" err="1">
                <a:solidFill>
                  <a:schemeClr val="tx2"/>
                </a:solidFill>
              </a:rPr>
              <a:t>growing</a:t>
            </a:r>
            <a:r>
              <a:rPr lang="it-IT" sz="2400" noProof="0">
                <a:solidFill>
                  <a:schemeClr val="tx2"/>
                </a:solidFill>
              </a:rPr>
              <a:t>, momenti di Hu, ecc.)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noProof="0">
                <a:solidFill>
                  <a:schemeClr val="tx2"/>
                </a:solidFill>
              </a:rPr>
              <a:t>Migliore utilizzo del </a:t>
            </a:r>
            <a:r>
              <a:rPr lang="it-IT" sz="2400" b="1" noProof="0">
                <a:solidFill>
                  <a:schemeClr val="tx2"/>
                </a:solidFill>
              </a:rPr>
              <a:t>calcolo parallelo </a:t>
            </a:r>
            <a:r>
              <a:rPr lang="it-IT" sz="2400" noProof="0">
                <a:solidFill>
                  <a:schemeClr val="tx2"/>
                </a:solidFill>
              </a:rPr>
              <a:t>(per ora sfruttato solo in fase di estrazione delle 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noProof="0">
                <a:solidFill>
                  <a:schemeClr val="tx2"/>
                </a:solidFill>
              </a:rPr>
              <a:t>Segmentazione con sfondi </a:t>
            </a:r>
            <a:r>
              <a:rPr lang="it-IT" sz="2400" b="1" noProof="0">
                <a:solidFill>
                  <a:schemeClr val="tx2"/>
                </a:solidFill>
              </a:rPr>
              <a:t>non omogenei</a:t>
            </a:r>
          </a:p>
        </p:txBody>
      </p:sp>
    </p:spTree>
    <p:extLst>
      <p:ext uri="{BB962C8B-B14F-4D97-AF65-F5344CB8AC3E}">
        <p14:creationId xmlns:p14="http://schemas.microsoft.com/office/powerpoint/2010/main" val="1243225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773AE0-E269-0DB7-874C-C7C49EFDA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9AE70B2-8BF9-45C0-BB95-33D1B9D3A854}" type="slidenum">
              <a:rPr lang="it-IT" noProof="0" smtClean="0"/>
              <a:pPr algn="ctr"/>
              <a:t>33</a:t>
            </a:fld>
            <a:endParaRPr lang="it-IT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D48618-FF9F-B72E-7D47-56CBEA13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>
                <a:solidFill>
                  <a:schemeClr val="tx2"/>
                </a:solidFill>
              </a:rPr>
              <a:t>Difficoltà riscontrate durante il progetto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4FEC27-FFE2-4A65-7820-D61DD587D305}"/>
                  </a:ext>
                </a:extLst>
              </p:cNvPr>
              <p:cNvSpPr txBox="1"/>
              <p:nvPr/>
            </p:nvSpPr>
            <p:spPr>
              <a:xfrm>
                <a:off x="772886" y="1426029"/>
                <a:ext cx="10800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noProof="0" dirty="0">
                    <a:solidFill>
                      <a:schemeClr val="tx2"/>
                    </a:solidFill>
                  </a:rPr>
                  <a:t>Inizialmente l’idea sarebbe stata quella di lavorare con dati di training e testing estratti da immagini contenenti foglie singole, per poi testare il Sistema su immagini contenenti più oggetti.</a:t>
                </a:r>
                <a:br>
                  <a:rPr lang="it-IT" noProof="0" dirty="0">
                    <a:solidFill>
                      <a:schemeClr val="tx2"/>
                    </a:solidFill>
                  </a:rPr>
                </a:br>
                <a:r>
                  <a:rPr lang="it-IT" noProof="0" dirty="0">
                    <a:solidFill>
                      <a:schemeClr val="tx2"/>
                    </a:solidFill>
                  </a:rPr>
                  <a:t>Tuttavia i risultati si sono rivelati </a:t>
                </a:r>
                <a:r>
                  <a:rPr lang="it-IT" noProof="0" dirty="0" err="1">
                    <a:solidFill>
                      <a:schemeClr val="tx2"/>
                    </a:solidFill>
                  </a:rPr>
                  <a:t>deludeni</a:t>
                </a:r>
                <a:r>
                  <a:rPr lang="it-IT" noProof="0" dirty="0">
                    <a:solidFill>
                      <a:schemeClr val="tx2"/>
                    </a:solidFill>
                  </a:rPr>
                  <a:t>, mostrando gli stessi problemi di calo dell’</a:t>
                </a:r>
                <a:r>
                  <a:rPr lang="it-IT" noProof="0" dirty="0" err="1">
                    <a:solidFill>
                      <a:schemeClr val="tx2"/>
                    </a:solidFill>
                  </a:rPr>
                  <a:t>accuracy</a:t>
                </a:r>
                <a:r>
                  <a:rPr lang="it-IT" dirty="0">
                    <a:solidFill>
                      <a:schemeClr val="tx2"/>
                    </a:solidFill>
                  </a:rPr>
                  <a:t> descritti in precedenza, ma di scala maggiore (</a:t>
                </a:r>
                <a:r>
                  <a:rPr lang="it-IT" dirty="0" err="1">
                    <a:solidFill>
                      <a:schemeClr val="tx2"/>
                    </a:solidFill>
                  </a:rPr>
                  <a:t>accuracy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b="0" dirty="0">
                    <a:solidFill>
                      <a:schemeClr val="tx2"/>
                    </a:solidFill>
                  </a:rPr>
                  <a:t> 0.4).</a:t>
                </a:r>
                <a:br>
                  <a:rPr lang="en-US" b="0" dirty="0">
                    <a:solidFill>
                      <a:schemeClr val="tx2"/>
                    </a:solidFill>
                  </a:rPr>
                </a:br>
                <a:r>
                  <a:rPr lang="en-US" b="0" dirty="0">
                    <a:solidFill>
                      <a:schemeClr val="tx2"/>
                    </a:solidFill>
                  </a:rPr>
                  <a:t>Per tale </a:t>
                </a:r>
                <a:r>
                  <a:rPr lang="en-US" b="0" dirty="0" err="1">
                    <a:solidFill>
                      <a:schemeClr val="tx2"/>
                    </a:solidFill>
                  </a:rPr>
                  <a:t>motivo</a:t>
                </a:r>
                <a:r>
                  <a:rPr lang="en-US" b="0" dirty="0">
                    <a:solidFill>
                      <a:schemeClr val="tx2"/>
                    </a:solidFill>
                  </a:rPr>
                  <a:t> </a:t>
                </a:r>
                <a:r>
                  <a:rPr lang="en-US" b="0" dirty="0" err="1">
                    <a:solidFill>
                      <a:schemeClr val="tx2"/>
                    </a:solidFill>
                  </a:rPr>
                  <a:t>si</a:t>
                </a:r>
                <a:r>
                  <a:rPr lang="en-US" b="0" dirty="0">
                    <a:solidFill>
                      <a:schemeClr val="tx2"/>
                    </a:solidFill>
                  </a:rPr>
                  <a:t> </a:t>
                </a:r>
                <a:r>
                  <a:rPr lang="en-US" b="0" dirty="0" err="1">
                    <a:solidFill>
                      <a:schemeClr val="tx2"/>
                    </a:solidFill>
                  </a:rPr>
                  <a:t>é</a:t>
                </a:r>
                <a:r>
                  <a:rPr lang="en-US" b="0" dirty="0">
                    <a:solidFill>
                      <a:schemeClr val="tx2"/>
                    </a:solidFill>
                  </a:rPr>
                  <a:t> </a:t>
                </a:r>
                <a:r>
                  <a:rPr lang="en-US" b="0" dirty="0" err="1">
                    <a:solidFill>
                      <a:schemeClr val="tx2"/>
                    </a:solidFill>
                  </a:rPr>
                  <a:t>deciso</a:t>
                </a:r>
                <a:r>
                  <a:rPr lang="en-US" b="0" dirty="0">
                    <a:solidFill>
                      <a:schemeClr val="tx2"/>
                    </a:solidFill>
                  </a:rPr>
                  <a:t> di </a:t>
                </a:r>
                <a:r>
                  <a:rPr lang="en-US" b="0" dirty="0" err="1">
                    <a:solidFill>
                      <a:schemeClr val="tx2"/>
                    </a:solidFill>
                  </a:rPr>
                  <a:t>estrarr</a:t>
                </a:r>
                <a:r>
                  <a:rPr lang="en-US" dirty="0" err="1">
                    <a:solidFill>
                      <a:schemeClr val="tx2"/>
                    </a:solidFill>
                  </a:rPr>
                  <a:t>e</a:t>
                </a:r>
                <a:r>
                  <a:rPr lang="en-US" dirty="0">
                    <a:solidFill>
                      <a:schemeClr val="tx2"/>
                    </a:solidFill>
                  </a:rPr>
                  <a:t> I </a:t>
                </a:r>
                <a:r>
                  <a:rPr lang="en-US" dirty="0" err="1">
                    <a:solidFill>
                      <a:schemeClr val="tx2"/>
                    </a:solidFill>
                  </a:rPr>
                  <a:t>dati</a:t>
                </a:r>
                <a:r>
                  <a:rPr lang="en-US" dirty="0">
                    <a:solidFill>
                      <a:schemeClr val="tx2"/>
                    </a:solidFill>
                  </a:rPr>
                  <a:t> da </a:t>
                </a:r>
                <a:r>
                  <a:rPr lang="en-US" dirty="0" err="1">
                    <a:solidFill>
                      <a:schemeClr val="tx2"/>
                    </a:solidFill>
                  </a:rPr>
                  <a:t>immagini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contenenti</a:t>
                </a:r>
                <a:r>
                  <a:rPr lang="en-US" dirty="0">
                    <a:solidFill>
                      <a:schemeClr val="tx2"/>
                    </a:solidFill>
                  </a:rPr>
                  <a:t> tutte e 15 le </a:t>
                </a:r>
                <a:r>
                  <a:rPr lang="en-US" dirty="0" err="1">
                    <a:solidFill>
                      <a:schemeClr val="tx2"/>
                    </a:solidFill>
                  </a:rPr>
                  <a:t>foglie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raccolte</a:t>
                </a:r>
                <a:r>
                  <a:rPr lang="en-US" dirty="0">
                    <a:solidFill>
                      <a:schemeClr val="tx2"/>
                    </a:solidFill>
                  </a:rPr>
                  <a:t> per le </a:t>
                </a:r>
                <a:r>
                  <a:rPr lang="en-US" dirty="0" err="1">
                    <a:solidFill>
                      <a:schemeClr val="tx2"/>
                    </a:solidFill>
                  </a:rPr>
                  <a:t>classi</a:t>
                </a:r>
                <a:r>
                  <a:rPr lang="en-US" dirty="0">
                    <a:solidFill>
                      <a:schemeClr val="tx2"/>
                    </a:solidFill>
                  </a:rPr>
                  <a:t> e </a:t>
                </a:r>
                <a:r>
                  <a:rPr lang="en-US" dirty="0" err="1">
                    <a:solidFill>
                      <a:schemeClr val="tx2"/>
                    </a:solidFill>
                  </a:rPr>
                  <a:t>sfruttando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delle</a:t>
                </a:r>
                <a:r>
                  <a:rPr lang="en-US" dirty="0">
                    <a:solidFill>
                      <a:schemeClr val="tx2"/>
                    </a:solidFill>
                  </a:rPr>
                  <a:t> struct per </a:t>
                </a:r>
                <a:r>
                  <a:rPr lang="en-US" dirty="0" err="1">
                    <a:solidFill>
                      <a:schemeClr val="tx2"/>
                    </a:solidFill>
                  </a:rPr>
                  <a:t>gestire</a:t>
                </a:r>
                <a:r>
                  <a:rPr lang="en-US" dirty="0">
                    <a:solidFill>
                      <a:schemeClr val="tx2"/>
                    </a:solidFill>
                  </a:rPr>
                  <a:t> la </a:t>
                </a:r>
                <a:r>
                  <a:rPr lang="en-US" dirty="0" err="1">
                    <a:solidFill>
                      <a:schemeClr val="tx2"/>
                    </a:solidFill>
                  </a:rPr>
                  <a:t>separazione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tra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</a:rPr>
                  <a:t>insieme</a:t>
                </a:r>
                <a:r>
                  <a:rPr lang="en-US" dirty="0">
                    <a:solidFill>
                      <a:schemeClr val="tx2"/>
                    </a:solidFill>
                  </a:rPr>
                  <a:t> di training e </a:t>
                </a:r>
                <a:r>
                  <a:rPr lang="en-US" dirty="0" err="1">
                    <a:solidFill>
                      <a:schemeClr val="tx2"/>
                    </a:solidFill>
                  </a:rPr>
                  <a:t>insieme</a:t>
                </a:r>
                <a:r>
                  <a:rPr lang="en-US" dirty="0">
                    <a:solidFill>
                      <a:schemeClr val="tx2"/>
                    </a:solidFill>
                  </a:rPr>
                  <a:t> di testing.</a:t>
                </a:r>
              </a:p>
              <a:p>
                <a:r>
                  <a:rPr lang="en-US" b="0" dirty="0">
                    <a:solidFill>
                      <a:schemeClr val="tx2"/>
                    </a:solidFill>
                  </a:rPr>
                  <a:t>Le </a:t>
                </a:r>
                <a:r>
                  <a:rPr lang="en-US" b="0" dirty="0" err="1">
                    <a:solidFill>
                      <a:schemeClr val="tx2"/>
                    </a:solidFill>
                  </a:rPr>
                  <a:t>immagini</a:t>
                </a:r>
                <a:r>
                  <a:rPr lang="en-US" b="0" dirty="0">
                    <a:solidFill>
                      <a:schemeClr val="tx2"/>
                    </a:solidFill>
                  </a:rPr>
                  <a:t> </a:t>
                </a:r>
                <a:r>
                  <a:rPr lang="en-US" b="0" dirty="0" err="1">
                    <a:solidFill>
                      <a:schemeClr val="tx2"/>
                    </a:solidFill>
                  </a:rPr>
                  <a:t>delle</a:t>
                </a:r>
                <a:r>
                  <a:rPr lang="en-US" b="0" dirty="0">
                    <a:solidFill>
                      <a:schemeClr val="tx2"/>
                    </a:solidFill>
                  </a:rPr>
                  <a:t> </a:t>
                </a:r>
                <a:r>
                  <a:rPr lang="en-US" b="0" dirty="0" err="1">
                    <a:solidFill>
                      <a:schemeClr val="tx2"/>
                    </a:solidFill>
                  </a:rPr>
                  <a:t>singole</a:t>
                </a:r>
                <a:r>
                  <a:rPr lang="en-US" b="0" dirty="0">
                    <a:solidFill>
                      <a:schemeClr val="tx2"/>
                    </a:solidFill>
                  </a:rPr>
                  <a:t> </a:t>
                </a:r>
                <a:r>
                  <a:rPr lang="en-US" b="0" dirty="0" err="1">
                    <a:solidFill>
                      <a:schemeClr val="tx2"/>
                    </a:solidFill>
                  </a:rPr>
                  <a:t>foglie</a:t>
                </a:r>
                <a:r>
                  <a:rPr lang="en-US" b="0" dirty="0">
                    <a:solidFill>
                      <a:schemeClr val="tx2"/>
                    </a:solidFill>
                  </a:rPr>
                  <a:t> </a:t>
                </a:r>
                <a:r>
                  <a:rPr lang="en-US" b="0" dirty="0" err="1">
                    <a:solidFill>
                      <a:schemeClr val="tx2"/>
                    </a:solidFill>
                  </a:rPr>
                  <a:t>sono</a:t>
                </a:r>
                <a:r>
                  <a:rPr lang="en-US" b="0" dirty="0">
                    <a:solidFill>
                      <a:schemeClr val="tx2"/>
                    </a:solidFill>
                  </a:rPr>
                  <a:t> state </a:t>
                </a:r>
                <a:r>
                  <a:rPr lang="en-US" b="0" dirty="0" err="1">
                    <a:solidFill>
                      <a:schemeClr val="tx2"/>
                    </a:solidFill>
                  </a:rPr>
                  <a:t>comunque</a:t>
                </a:r>
                <a:r>
                  <a:rPr lang="en-US" b="0" dirty="0">
                    <a:solidFill>
                      <a:schemeClr val="tx2"/>
                    </a:solidFill>
                  </a:rPr>
                  <a:t> conservate </a:t>
                </a:r>
                <a:r>
                  <a:rPr lang="en-US" b="0" dirty="0" err="1">
                    <a:solidFill>
                      <a:schemeClr val="tx2"/>
                    </a:solidFill>
                  </a:rPr>
                  <a:t>nel</a:t>
                </a:r>
                <a:r>
                  <a:rPr lang="en-US" b="0" dirty="0">
                    <a:solidFill>
                      <a:schemeClr val="tx2"/>
                    </a:solidFill>
                  </a:rPr>
                  <a:t> dataset per </a:t>
                </a:r>
                <a:r>
                  <a:rPr lang="en-US" b="0" dirty="0" err="1">
                    <a:solidFill>
                      <a:schemeClr val="tx2"/>
                    </a:solidFill>
                  </a:rPr>
                  <a:t>possibili</a:t>
                </a:r>
                <a:r>
                  <a:rPr lang="en-US" b="0" dirty="0">
                    <a:solidFill>
                      <a:schemeClr val="tx2"/>
                    </a:solidFill>
                  </a:rPr>
                  <a:t> </a:t>
                </a:r>
                <a:r>
                  <a:rPr lang="en-US" b="0" dirty="0" err="1">
                    <a:solidFill>
                      <a:schemeClr val="tx2"/>
                    </a:solidFill>
                  </a:rPr>
                  <a:t>sviluppi</a:t>
                </a:r>
                <a:r>
                  <a:rPr lang="en-US" b="0" dirty="0">
                    <a:solidFill>
                      <a:schemeClr val="tx2"/>
                    </a:solidFill>
                  </a:rPr>
                  <a:t> </a:t>
                </a:r>
                <a:r>
                  <a:rPr lang="en-US" b="0" dirty="0" err="1">
                    <a:solidFill>
                      <a:schemeClr val="tx2"/>
                    </a:solidFill>
                  </a:rPr>
                  <a:t>futuri</a:t>
                </a:r>
                <a:r>
                  <a:rPr lang="en-US" b="0" dirty="0">
                    <a:solidFill>
                      <a:schemeClr val="tx2"/>
                    </a:solidFill>
                  </a:rPr>
                  <a:t>.</a:t>
                </a:r>
              </a:p>
              <a:p>
                <a:endParaRPr lang="it-IT" noProof="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4FEC27-FFE2-4A65-7820-D61DD587D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86" y="1426029"/>
                <a:ext cx="10800000" cy="2308324"/>
              </a:xfrm>
              <a:prstGeom prst="rect">
                <a:avLst/>
              </a:prstGeom>
              <a:blipFill>
                <a:blip r:embed="rId2"/>
                <a:stretch>
                  <a:fillRect l="-469" t="-16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408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een and white leaf&#10;&#10;AI-generated content may be incorrect.">
            <a:extLst>
              <a:ext uri="{FF2B5EF4-FFF2-40B4-BE49-F238E27FC236}">
                <a16:creationId xmlns:a16="http://schemas.microsoft.com/office/drawing/2014/main" id="{3A533822-80ED-BAD5-2C5B-CA934E47A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682" t="28704" r="37642" b="33612"/>
          <a:stretch>
            <a:fillRect/>
          </a:stretch>
        </p:blipFill>
        <p:spPr>
          <a:xfrm rot="12192386">
            <a:off x="9964562" y="-47004"/>
            <a:ext cx="1840230" cy="23431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E1D550-3144-96F2-592D-55BEBC7E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9AE70B2-8BF9-45C0-BB95-33D1B9D3A854}" type="slidenum">
              <a:rPr lang="en-US" smtClean="0">
                <a:solidFill>
                  <a:schemeClr val="tx2"/>
                </a:solidFill>
              </a:rPr>
              <a:pPr algn="ctr"/>
              <a:t>34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33CF81-D655-433B-ED0E-74F6945AC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616764"/>
            <a:ext cx="10800000" cy="720000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Grazie per l’attenzione, buona giornata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338CA-D30D-A9D2-C1F3-2A54564D12CE}"/>
              </a:ext>
            </a:extLst>
          </p:cNvPr>
          <p:cNvSpPr txBox="1"/>
          <p:nvPr/>
        </p:nvSpPr>
        <p:spPr>
          <a:xfrm>
            <a:off x="4684652" y="2690336"/>
            <a:ext cx="28226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</a:rPr>
              <a:t>Un progetto di:</a:t>
            </a:r>
          </a:p>
          <a:p>
            <a:pPr algn="ctr"/>
            <a:br>
              <a:rPr lang="it-IT" dirty="0">
                <a:solidFill>
                  <a:schemeClr val="tx2"/>
                </a:solidFill>
              </a:rPr>
            </a:br>
            <a:r>
              <a:rPr lang="it-IT" b="1" dirty="0">
                <a:solidFill>
                  <a:schemeClr val="tx2"/>
                </a:solidFill>
              </a:rPr>
              <a:t>Teodori Alessandro, 899894</a:t>
            </a:r>
          </a:p>
          <a:p>
            <a:pPr algn="ctr"/>
            <a:r>
              <a:rPr lang="it-IT" b="1" dirty="0">
                <a:solidFill>
                  <a:schemeClr val="tx2"/>
                </a:solidFill>
              </a:rPr>
              <a:t>e</a:t>
            </a:r>
          </a:p>
          <a:p>
            <a:pPr algn="ctr"/>
            <a:r>
              <a:rPr lang="it-IT" b="1" dirty="0">
                <a:solidFill>
                  <a:schemeClr val="tx2"/>
                </a:solidFill>
              </a:rPr>
              <a:t>Rossi Andrea 899925</a:t>
            </a:r>
          </a:p>
        </p:txBody>
      </p:sp>
      <p:pic>
        <p:nvPicPr>
          <p:cNvPr id="6" name="Picture 5" descr="A green leaf on a white background&#10;&#10;AI-generated content may be incorrect.">
            <a:extLst>
              <a:ext uri="{FF2B5EF4-FFF2-40B4-BE49-F238E27FC236}">
                <a16:creationId xmlns:a16="http://schemas.microsoft.com/office/drawing/2014/main" id="{CFD27B25-9858-2C24-9526-C1689BB83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911" t="26540" r="38448" b="26605"/>
          <a:stretch>
            <a:fillRect/>
          </a:stretch>
        </p:blipFill>
        <p:spPr>
          <a:xfrm rot="2231753">
            <a:off x="10636226" y="4784532"/>
            <a:ext cx="1915219" cy="2913407"/>
          </a:xfrm>
          <a:prstGeom prst="rect">
            <a:avLst/>
          </a:prstGeom>
        </p:spPr>
      </p:pic>
      <p:pic>
        <p:nvPicPr>
          <p:cNvPr id="8" name="Picture 7" descr="A green leaf on a white background&#10;&#10;AI-generated content may be incorrect.">
            <a:extLst>
              <a:ext uri="{FF2B5EF4-FFF2-40B4-BE49-F238E27FC236}">
                <a16:creationId xmlns:a16="http://schemas.microsoft.com/office/drawing/2014/main" id="{A6ADC84F-9AE7-E853-AE50-089EAC6B7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656" t="37812" r="46374" b="37429"/>
          <a:stretch>
            <a:fillRect/>
          </a:stretch>
        </p:blipFill>
        <p:spPr>
          <a:xfrm rot="4433246">
            <a:off x="1699217" y="5628791"/>
            <a:ext cx="697230" cy="1539526"/>
          </a:xfrm>
          <a:prstGeom prst="rect">
            <a:avLst/>
          </a:prstGeom>
        </p:spPr>
      </p:pic>
      <p:pic>
        <p:nvPicPr>
          <p:cNvPr id="10" name="Picture 9" descr="A green leaf on a white background&#10;&#10;AI-generated content may be incorrect.">
            <a:extLst>
              <a:ext uri="{FF2B5EF4-FFF2-40B4-BE49-F238E27FC236}">
                <a16:creationId xmlns:a16="http://schemas.microsoft.com/office/drawing/2014/main" id="{3C78149C-289B-D2A1-6308-B95F560B0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89" t="22971" r="38669" b="16909"/>
          <a:stretch>
            <a:fillRect/>
          </a:stretch>
        </p:blipFill>
        <p:spPr>
          <a:xfrm>
            <a:off x="102577" y="1705435"/>
            <a:ext cx="1915219" cy="3738156"/>
          </a:xfrm>
          <a:prstGeom prst="rect">
            <a:avLst/>
          </a:prstGeom>
        </p:spPr>
      </p:pic>
      <p:pic>
        <p:nvPicPr>
          <p:cNvPr id="12" name="Picture 11" descr="A single leaf on a white background&#10;&#10;AI-generated content may be incorrect.">
            <a:extLst>
              <a:ext uri="{FF2B5EF4-FFF2-40B4-BE49-F238E27FC236}">
                <a16:creationId xmlns:a16="http://schemas.microsoft.com/office/drawing/2014/main" id="{4CCCA213-EEF5-E4ED-7767-E1230C2ABD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24" t="30194" r="43470" b="32625"/>
          <a:stretch>
            <a:fillRect/>
          </a:stretch>
        </p:blipFill>
        <p:spPr>
          <a:xfrm>
            <a:off x="33730" y="4625181"/>
            <a:ext cx="1143000" cy="2311896"/>
          </a:xfrm>
          <a:prstGeom prst="rect">
            <a:avLst/>
          </a:prstGeom>
        </p:spPr>
      </p:pic>
      <p:pic>
        <p:nvPicPr>
          <p:cNvPr id="14" name="Picture 13" descr="A black leaf on a white surface&#10;&#10;AI-generated content may be incorrect.">
            <a:extLst>
              <a:ext uri="{FF2B5EF4-FFF2-40B4-BE49-F238E27FC236}">
                <a16:creationId xmlns:a16="http://schemas.microsoft.com/office/drawing/2014/main" id="{A0AF84B8-7EED-F0EE-8E9D-37DBCF0EDD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backgroundMark x1="46923" y1="63497" x2="55077" y2="62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77" t="35367" r="40840" b="34670"/>
          <a:stretch>
            <a:fillRect/>
          </a:stretch>
        </p:blipFill>
        <p:spPr>
          <a:xfrm>
            <a:off x="11206694" y="0"/>
            <a:ext cx="1234440" cy="1863090"/>
          </a:xfrm>
          <a:prstGeom prst="rect">
            <a:avLst/>
          </a:prstGeom>
        </p:spPr>
      </p:pic>
      <p:pic>
        <p:nvPicPr>
          <p:cNvPr id="16" name="Picture 15" descr="A green leaf on a white surface&#10;&#10;AI-generated content may be incorrect.">
            <a:extLst>
              <a:ext uri="{FF2B5EF4-FFF2-40B4-BE49-F238E27FC236}">
                <a16:creationId xmlns:a16="http://schemas.microsoft.com/office/drawing/2014/main" id="{75DF7907-AA6C-AB16-472D-62B3934DC6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171" t="19367" r="43065" b="18884"/>
          <a:stretch>
            <a:fillRect/>
          </a:stretch>
        </p:blipFill>
        <p:spPr>
          <a:xfrm rot="242267">
            <a:off x="11268124" y="1509237"/>
            <a:ext cx="914400" cy="3839526"/>
          </a:xfrm>
          <a:prstGeom prst="rect">
            <a:avLst/>
          </a:prstGeom>
        </p:spPr>
      </p:pic>
      <p:pic>
        <p:nvPicPr>
          <p:cNvPr id="20" name="Picture 19" descr="A green leaf on a white background&#10;&#10;AI-generated content may be incorrect.">
            <a:extLst>
              <a:ext uri="{FF2B5EF4-FFF2-40B4-BE49-F238E27FC236}">
                <a16:creationId xmlns:a16="http://schemas.microsoft.com/office/drawing/2014/main" id="{E91345B9-F98A-3810-CF80-F02538FEC49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351" t="37807" r="41788" b="27052"/>
          <a:stretch>
            <a:fillRect/>
          </a:stretch>
        </p:blipFill>
        <p:spPr>
          <a:xfrm rot="19865344">
            <a:off x="10475943" y="3603138"/>
            <a:ext cx="1264920" cy="2241980"/>
          </a:xfrm>
          <a:prstGeom prst="rect">
            <a:avLst/>
          </a:prstGeom>
        </p:spPr>
      </p:pic>
      <p:pic>
        <p:nvPicPr>
          <p:cNvPr id="22" name="Picture 21" descr="A close-up of a leaf&#10;&#10;AI-generated content may be incorrect.">
            <a:extLst>
              <a:ext uri="{FF2B5EF4-FFF2-40B4-BE49-F238E27FC236}">
                <a16:creationId xmlns:a16="http://schemas.microsoft.com/office/drawing/2014/main" id="{816F87ED-24D7-8735-466F-8E54A6AF251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65" t="33806" r="37825" b="36966"/>
          <a:stretch>
            <a:fillRect/>
          </a:stretch>
        </p:blipFill>
        <p:spPr>
          <a:xfrm>
            <a:off x="9764034" y="4946308"/>
            <a:ext cx="1905000" cy="1817370"/>
          </a:xfrm>
          <a:prstGeom prst="rect">
            <a:avLst/>
          </a:prstGeom>
        </p:spPr>
      </p:pic>
      <p:pic>
        <p:nvPicPr>
          <p:cNvPr id="24" name="Picture 23" descr="A green leaf on a white surface&#10;&#10;AI-generated content may be incorrect.">
            <a:extLst>
              <a:ext uri="{FF2B5EF4-FFF2-40B4-BE49-F238E27FC236}">
                <a16:creationId xmlns:a16="http://schemas.microsoft.com/office/drawing/2014/main" id="{555DA802-A17C-4BA5-2B6F-7BE589FB19D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069" t="40216" r="38578" b="38644"/>
          <a:stretch>
            <a:fillRect/>
          </a:stretch>
        </p:blipFill>
        <p:spPr>
          <a:xfrm>
            <a:off x="1120686" y="5123904"/>
            <a:ext cx="134874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51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8BD0A-A4E0-C8B6-BB0A-2F91F5F1B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17">
            <a:extLst>
              <a:ext uri="{FF2B5EF4-FFF2-40B4-BE49-F238E27FC236}">
                <a16:creationId xmlns:a16="http://schemas.microsoft.com/office/drawing/2014/main" id="{A6E3EAB5-91C9-B6C8-57DE-7DF94D225B4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6200000">
            <a:off x="6269697" y="3920492"/>
            <a:ext cx="9847061" cy="2006077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任意多边形: 形状 17">
            <a:extLst>
              <a:ext uri="{FF2B5EF4-FFF2-40B4-BE49-F238E27FC236}">
                <a16:creationId xmlns:a16="http://schemas.microsoft.com/office/drawing/2014/main" id="{259DE394-82D8-2DAF-4F8C-D8A2607F31E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6200000">
            <a:off x="6273805" y="3944392"/>
            <a:ext cx="9847061" cy="2006077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DCA0159-B4AE-8660-9B88-A4D7B522A6E8}"/>
              </a:ext>
            </a:extLst>
          </p:cNvPr>
          <p:cNvSpPr txBox="1"/>
          <p:nvPr/>
        </p:nvSpPr>
        <p:spPr>
          <a:xfrm>
            <a:off x="299719" y="1228052"/>
            <a:ext cx="309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noProof="0" dirty="0"/>
              <a:t>RILBP</a:t>
            </a:r>
          </a:p>
          <a:p>
            <a:r>
              <a:rPr lang="it-IT" noProof="0" dirty="0"/>
              <a:t>Potente descrittore di texture dal costo computazionale contenuto</a:t>
            </a:r>
          </a:p>
        </p:txBody>
      </p:sp>
      <p:pic>
        <p:nvPicPr>
          <p:cNvPr id="18" name="Immagine 17" descr="Immagine che contiene schermata, testo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5BB2E7A2-72C2-3D7F-388A-DE1A2E051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099" y="1036460"/>
            <a:ext cx="6112509" cy="2962769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4E1C397-EA07-48D2-BBC9-46EAC8CBBEBA}"/>
              </a:ext>
            </a:extLst>
          </p:cNvPr>
          <p:cNvSpPr txBox="1"/>
          <p:nvPr/>
        </p:nvSpPr>
        <p:spPr>
          <a:xfrm>
            <a:off x="234135" y="3999229"/>
            <a:ext cx="3769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 dirty="0"/>
              <a:t>È progettato per essere invariante alla rotazione.</a:t>
            </a:r>
          </a:p>
          <a:p>
            <a:r>
              <a:rPr lang="it-IT" noProof="0" dirty="0"/>
              <a:t>Ogni pixel viene confrontato con quelli attorno e aggiunto a una stringa binaria che viene traslata in modo da partire dal valore più basso.</a:t>
            </a:r>
          </a:p>
          <a:p>
            <a:endParaRPr lang="it-IT" noProof="0" dirty="0"/>
          </a:p>
        </p:txBody>
      </p:sp>
      <p:sp>
        <p:nvSpPr>
          <p:cNvPr id="20" name="任意多边形: 形状 17">
            <a:extLst>
              <a:ext uri="{FF2B5EF4-FFF2-40B4-BE49-F238E27FC236}">
                <a16:creationId xmlns:a16="http://schemas.microsoft.com/office/drawing/2014/main" id="{926B255C-30B5-7E68-206D-EE81D3429B2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266658" y="4094480"/>
            <a:ext cx="9847061" cy="2859027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AF1BD1D-72A9-13BB-DA38-13321AE04E39}"/>
              </a:ext>
            </a:extLst>
          </p:cNvPr>
          <p:cNvSpPr txBox="1"/>
          <p:nvPr/>
        </p:nvSpPr>
        <p:spPr>
          <a:xfrm>
            <a:off x="7577574" y="5082876"/>
            <a:ext cx="462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 dirty="0">
                <a:solidFill>
                  <a:schemeClr val="bg1"/>
                </a:solidFill>
              </a:rPr>
              <a:t>In questo modo la stessa texture produrrà lo stesso risultato indipendentemente dalla rotazione dell’oggetto.</a:t>
            </a:r>
          </a:p>
          <a:p>
            <a:r>
              <a:rPr lang="it-IT" noProof="0" dirty="0">
                <a:solidFill>
                  <a:schemeClr val="bg1"/>
                </a:solidFill>
              </a:rPr>
              <a:t>Andando così a risolvere il problema della rotazione.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B61958D-5969-F557-B94F-88A4957117FA}"/>
              </a:ext>
            </a:extLst>
          </p:cNvPr>
          <p:cNvSpPr txBox="1">
            <a:spLocks/>
          </p:cNvSpPr>
          <p:nvPr/>
        </p:nvSpPr>
        <p:spPr>
          <a:xfrm>
            <a:off x="234135" y="373911"/>
            <a:ext cx="5032523" cy="520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400" noProof="0" dirty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Descrittori di feature di Texture</a:t>
            </a:r>
          </a:p>
        </p:txBody>
      </p:sp>
    </p:spTree>
    <p:extLst>
      <p:ext uri="{BB962C8B-B14F-4D97-AF65-F5344CB8AC3E}">
        <p14:creationId xmlns:p14="http://schemas.microsoft.com/office/powerpoint/2010/main" val="1908516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A183A-2A52-277D-9244-4C593A632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D0B479-64B0-2409-8F23-3A0C2E0DB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35" y="401933"/>
            <a:ext cx="7593531" cy="492369"/>
          </a:xfrm>
        </p:spPr>
        <p:txBody>
          <a:bodyPr anchor="ctr">
            <a:noAutofit/>
          </a:bodyPr>
          <a:lstStyle/>
          <a:p>
            <a:r>
              <a:rPr lang="it-IT" sz="2800" noProof="0" dirty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Descrittori di feature di Texture</a:t>
            </a:r>
          </a:p>
        </p:txBody>
      </p:sp>
      <p:sp>
        <p:nvSpPr>
          <p:cNvPr id="4" name="任意多边形: 形状 17">
            <a:extLst>
              <a:ext uri="{FF2B5EF4-FFF2-40B4-BE49-F238E27FC236}">
                <a16:creationId xmlns:a16="http://schemas.microsoft.com/office/drawing/2014/main" id="{17DE9DDE-9727-7C4F-BEA1-BC4C7E05F3B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6200000">
            <a:off x="6269697" y="3920492"/>
            <a:ext cx="9847061" cy="2006077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任意多边形: 形状 17">
            <a:extLst>
              <a:ext uri="{FF2B5EF4-FFF2-40B4-BE49-F238E27FC236}">
                <a16:creationId xmlns:a16="http://schemas.microsoft.com/office/drawing/2014/main" id="{41A89E7E-48E2-0F2C-E942-E4941C50D3C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6200000">
            <a:off x="6273805" y="3944392"/>
            <a:ext cx="9847061" cy="2006077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979E8C8-BF6C-46FC-7988-1BD7BCB97449}"/>
              </a:ext>
            </a:extLst>
          </p:cNvPr>
          <p:cNvSpPr txBox="1"/>
          <p:nvPr/>
        </p:nvSpPr>
        <p:spPr>
          <a:xfrm>
            <a:off x="312793" y="2551740"/>
            <a:ext cx="37184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noProof="0" dirty="0"/>
              <a:t>Sono fortemente invarianti alla rotazione e forniscono una descrizione compatta della texture </a:t>
            </a:r>
          </a:p>
          <a:p>
            <a:endParaRPr lang="it-IT" sz="1400" noProof="0" dirty="0"/>
          </a:p>
        </p:txBody>
      </p:sp>
      <p:sp>
        <p:nvSpPr>
          <p:cNvPr id="20" name="任意多边形: 形状 17">
            <a:extLst>
              <a:ext uri="{FF2B5EF4-FFF2-40B4-BE49-F238E27FC236}">
                <a16:creationId xmlns:a16="http://schemas.microsoft.com/office/drawing/2014/main" id="{BE5D9F8B-6D31-41AE-658D-05D6BAF8142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266658" y="4094480"/>
            <a:ext cx="9847061" cy="2859027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6F26F0B-152D-FE9A-217E-B7DB35F2B4BC}"/>
              </a:ext>
            </a:extLst>
          </p:cNvPr>
          <p:cNvSpPr txBox="1"/>
          <p:nvPr/>
        </p:nvSpPr>
        <p:spPr>
          <a:xfrm>
            <a:off x="6764460" y="5341866"/>
            <a:ext cx="4739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 dirty="0">
                <a:solidFill>
                  <a:schemeClr val="bg1"/>
                </a:solidFill>
              </a:rPr>
              <a:t>Ogni momento cattura specifiche caratteristiche della geometria, al salire dei gradi le caratteristiche si fanno sempre più fini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9364583-385D-1027-8AD4-D71E9C96DED2}"/>
              </a:ext>
            </a:extLst>
          </p:cNvPr>
          <p:cNvSpPr txBox="1"/>
          <p:nvPr/>
        </p:nvSpPr>
        <p:spPr>
          <a:xfrm>
            <a:off x="312793" y="1413360"/>
            <a:ext cx="2752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noProof="0" dirty="0"/>
              <a:t>Momenti di </a:t>
            </a:r>
            <a:r>
              <a:rPr lang="it-IT" b="1" noProof="0" dirty="0" err="1"/>
              <a:t>Zernike</a:t>
            </a:r>
            <a:endParaRPr lang="it-IT" b="1" noProof="0" dirty="0"/>
          </a:p>
          <a:p>
            <a:r>
              <a:rPr lang="it-IT" sz="1400" noProof="0" dirty="0"/>
              <a:t>Descrittori basati su polinomi ortogonali definiti all’interno di un disco unitario</a:t>
            </a:r>
          </a:p>
        </p:txBody>
      </p:sp>
      <p:pic>
        <p:nvPicPr>
          <p:cNvPr id="7" name="Immagine 6" descr="Immagine che contiene cerchio, Policromia&#10;&#10;Il contenuto generato dall'IA potrebbe non essere corretto.">
            <a:extLst>
              <a:ext uri="{FF2B5EF4-FFF2-40B4-BE49-F238E27FC236}">
                <a16:creationId xmlns:a16="http://schemas.microsoft.com/office/drawing/2014/main" id="{610C84FF-8FA6-D0D3-ACAC-30B92D63D9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966" y="1200926"/>
            <a:ext cx="3187878" cy="286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5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ECA8A-FB8B-FE47-7752-457AD9468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17">
            <a:extLst>
              <a:ext uri="{FF2B5EF4-FFF2-40B4-BE49-F238E27FC236}">
                <a16:creationId xmlns:a16="http://schemas.microsoft.com/office/drawing/2014/main" id="{EBD5619D-A25E-0BB7-91F8-EF0294A952B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6200000">
            <a:off x="6269697" y="3920492"/>
            <a:ext cx="9847061" cy="2006077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任意多边形: 形状 17">
            <a:extLst>
              <a:ext uri="{FF2B5EF4-FFF2-40B4-BE49-F238E27FC236}">
                <a16:creationId xmlns:a16="http://schemas.microsoft.com/office/drawing/2014/main" id="{BF01CAE1-E0D5-C48F-40F4-DBFB05BFCE3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6200000">
            <a:off x="6273805" y="3944392"/>
            <a:ext cx="9847061" cy="2006077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23EACBA-D4B1-A11E-206F-3133606F4835}"/>
              </a:ext>
            </a:extLst>
          </p:cNvPr>
          <p:cNvSpPr txBox="1"/>
          <p:nvPr/>
        </p:nvSpPr>
        <p:spPr>
          <a:xfrm>
            <a:off x="159042" y="2102259"/>
            <a:ext cx="309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noProof="0"/>
              <a:t>Descrittori di Fourier</a:t>
            </a:r>
          </a:p>
          <a:p>
            <a:r>
              <a:rPr lang="it-IT" noProof="0"/>
              <a:t>Permettono di rappresentare il contorno di una regione dal punto di vista del dominio delle </a:t>
            </a:r>
            <a:r>
              <a:rPr lang="it-IT" noProof="0" err="1"/>
              <a:t>fequenze</a:t>
            </a:r>
            <a:endParaRPr lang="it-IT" noProof="0"/>
          </a:p>
        </p:txBody>
      </p:sp>
      <p:sp>
        <p:nvSpPr>
          <p:cNvPr id="20" name="任意多边形: 形状 17">
            <a:extLst>
              <a:ext uri="{FF2B5EF4-FFF2-40B4-BE49-F238E27FC236}">
                <a16:creationId xmlns:a16="http://schemas.microsoft.com/office/drawing/2014/main" id="{5036C539-EEA9-7F99-5C0D-7FA3FE90718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266658" y="4094480"/>
            <a:ext cx="9847061" cy="2859027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D67BB18-6383-8880-F2D2-8769F1FE4D48}"/>
              </a:ext>
            </a:extLst>
          </p:cNvPr>
          <p:cNvSpPr txBox="1"/>
          <p:nvPr/>
        </p:nvSpPr>
        <p:spPr>
          <a:xfrm>
            <a:off x="7071883" y="5344160"/>
            <a:ext cx="462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>
                <a:solidFill>
                  <a:schemeClr val="bg1"/>
                </a:solidFill>
              </a:rPr>
              <a:t>Se </a:t>
            </a:r>
            <a:r>
              <a:rPr lang="it-IT" noProof="0" err="1">
                <a:solidFill>
                  <a:schemeClr val="bg1"/>
                </a:solidFill>
              </a:rPr>
              <a:t>l'edge</a:t>
            </a:r>
            <a:r>
              <a:rPr lang="it-IT" noProof="0">
                <a:solidFill>
                  <a:schemeClr val="bg1"/>
                </a:solidFill>
              </a:rPr>
              <a:t> signature </a:t>
            </a:r>
            <a:r>
              <a:rPr lang="it-IT" noProof="0" err="1">
                <a:solidFill>
                  <a:schemeClr val="bg1"/>
                </a:solidFill>
              </a:rPr>
              <a:t>é</a:t>
            </a:r>
            <a:r>
              <a:rPr lang="it-IT" noProof="0">
                <a:solidFill>
                  <a:schemeClr val="bg1"/>
                </a:solidFill>
              </a:rPr>
              <a:t> estratta in maniera adeguata permettono di ricavare features fortemente invarianti a scala e rotazione</a:t>
            </a:r>
          </a:p>
        </p:txBody>
      </p:sp>
      <p:pic>
        <p:nvPicPr>
          <p:cNvPr id="6" name="Immagine 5" descr="Immagine che contiene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A7FFD040-2F36-DCBC-6B69-FBF49AAEF9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96" y="3772016"/>
            <a:ext cx="2787323" cy="261753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53403D-1D9F-E275-F814-A8424A7CF2BE}"/>
              </a:ext>
            </a:extLst>
          </p:cNvPr>
          <p:cNvSpPr txBox="1"/>
          <p:nvPr/>
        </p:nvSpPr>
        <p:spPr>
          <a:xfrm>
            <a:off x="3502328" y="3878663"/>
            <a:ext cx="17779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noProof="0"/>
              <a:t>Il contorno viene convertito in una sequenza di numeri complessi, rendendo possibile un'analisi compatta ed efficiente tramite la trasformata di </a:t>
            </a:r>
            <a:r>
              <a:rPr lang="it-IT" sz="1200" noProof="0" err="1"/>
              <a:t>fourier</a:t>
            </a:r>
            <a:endParaRPr lang="it-IT" sz="1200" noProof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9B2C1AD-1597-00B5-F5FC-F37B64BC2DA1}"/>
              </a:ext>
            </a:extLst>
          </p:cNvPr>
          <p:cNvSpPr txBox="1">
            <a:spLocks/>
          </p:cNvSpPr>
          <p:nvPr/>
        </p:nvSpPr>
        <p:spPr>
          <a:xfrm>
            <a:off x="234135" y="373911"/>
            <a:ext cx="6910243" cy="902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400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Descrittori di feature di Forma/Edge</a:t>
            </a:r>
          </a:p>
        </p:txBody>
      </p:sp>
    </p:spTree>
    <p:extLst>
      <p:ext uri="{BB962C8B-B14F-4D97-AF65-F5344CB8AC3E}">
        <p14:creationId xmlns:p14="http://schemas.microsoft.com/office/powerpoint/2010/main" val="802622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95CF4-57BE-D2FF-B84B-0E997789B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17">
            <a:extLst>
              <a:ext uri="{FF2B5EF4-FFF2-40B4-BE49-F238E27FC236}">
                <a16:creationId xmlns:a16="http://schemas.microsoft.com/office/drawing/2014/main" id="{41FCEB1F-0F13-A14C-3C4C-7A533FFE028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6200000">
            <a:off x="6269697" y="3920492"/>
            <a:ext cx="9847061" cy="2006077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任意多边形: 形状 17">
            <a:extLst>
              <a:ext uri="{FF2B5EF4-FFF2-40B4-BE49-F238E27FC236}">
                <a16:creationId xmlns:a16="http://schemas.microsoft.com/office/drawing/2014/main" id="{38FE83A6-C7C9-C4A7-7DDA-9CAB4D1D22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6200000">
            <a:off x="6273805" y="3944392"/>
            <a:ext cx="9847061" cy="2006077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任意多边形: 形状 17">
            <a:extLst>
              <a:ext uri="{FF2B5EF4-FFF2-40B4-BE49-F238E27FC236}">
                <a16:creationId xmlns:a16="http://schemas.microsoft.com/office/drawing/2014/main" id="{EB1C7600-D9B8-89DC-1853-2170C45EF6B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266658" y="4094480"/>
            <a:ext cx="9847061" cy="2859027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37C39E95-7CE6-4303-883F-F1D4E7C9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/>
              <a:t>RFE Loop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33E1DD-C732-37EE-798C-30C9E616CA0A}"/>
              </a:ext>
            </a:extLst>
          </p:cNvPr>
          <p:cNvSpPr txBox="1"/>
          <p:nvPr/>
        </p:nvSpPr>
        <p:spPr>
          <a:xfrm>
            <a:off x="695325" y="1177026"/>
            <a:ext cx="75560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noProof="0"/>
              <a:t>Si tratta di una tecnica iterativa di selezione delle features- un modello viene allenato, le features vengono valutate (MRMR o </a:t>
            </a:r>
            <a:r>
              <a:rPr lang="it-IT" noProof="0" err="1"/>
              <a:t>oobPermutedImportanca</a:t>
            </a:r>
            <a:r>
              <a:rPr lang="it-IT" noProof="0"/>
              <a:t>, in base al modello) e la *meno importante* viene eliminata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856BAEC-021D-5C25-AA97-D867B1CD4A91}"/>
              </a:ext>
            </a:extLst>
          </p:cNvPr>
          <p:cNvSpPr txBox="1"/>
          <p:nvPr/>
        </p:nvSpPr>
        <p:spPr>
          <a:xfrm>
            <a:off x="695325" y="2763520"/>
            <a:ext cx="75560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noProof="0"/>
              <a:t>il loop continua fino al raggiungimento di un numero minimo di features (nel nostro caso viene fornito un range) o al raggiungimento di una soglia minima di importanza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3C954D7-4E2E-B4B0-1FF9-B017D922061B}"/>
              </a:ext>
            </a:extLst>
          </p:cNvPr>
          <p:cNvSpPr txBox="1"/>
          <p:nvPr/>
        </p:nvSpPr>
        <p:spPr>
          <a:xfrm>
            <a:off x="6796548" y="4955457"/>
            <a:ext cx="50611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noProof="0">
                <a:solidFill>
                  <a:schemeClr val="bg2"/>
                </a:solidFill>
              </a:rPr>
              <a:t>Permette di ridurre la pesantezza dei calcoli, riducendo la dimensionalità del vettore features e permette al modello di generalizzare meglio, riducendo l'</a:t>
            </a:r>
            <a:r>
              <a:rPr lang="it-IT" noProof="0" err="1">
                <a:solidFill>
                  <a:schemeClr val="bg2"/>
                </a:solidFill>
              </a:rPr>
              <a:t>overfitting</a:t>
            </a:r>
            <a:endParaRPr lang="it-IT" noProof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604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AAEE6-AD93-119A-0882-F551006DC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17">
            <a:extLst>
              <a:ext uri="{FF2B5EF4-FFF2-40B4-BE49-F238E27FC236}">
                <a16:creationId xmlns:a16="http://schemas.microsoft.com/office/drawing/2014/main" id="{CD93FAD1-07A2-4235-C0BF-804B0989061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6200000">
            <a:off x="6269697" y="3920492"/>
            <a:ext cx="9847061" cy="2006077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任意多边形: 形状 17">
            <a:extLst>
              <a:ext uri="{FF2B5EF4-FFF2-40B4-BE49-F238E27FC236}">
                <a16:creationId xmlns:a16="http://schemas.microsoft.com/office/drawing/2014/main" id="{46648306-3A38-2AEE-AD83-6552603A163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6200000">
            <a:off x="6273805" y="3944392"/>
            <a:ext cx="9847061" cy="2006077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任意多边形: 形状 17">
            <a:extLst>
              <a:ext uri="{FF2B5EF4-FFF2-40B4-BE49-F238E27FC236}">
                <a16:creationId xmlns:a16="http://schemas.microsoft.com/office/drawing/2014/main" id="{A54C6E40-3D1E-89F8-B297-9396712D916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266658" y="4094480"/>
            <a:ext cx="9847061" cy="2859027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6BDC21EA-24F1-B35C-A9EB-2E527EE8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noProof="0"/>
              <a:t>Maximum </a:t>
            </a:r>
            <a:r>
              <a:rPr lang="it-IT" noProof="0" err="1"/>
              <a:t>Relevance</a:t>
            </a:r>
            <a:r>
              <a:rPr lang="it-IT" noProof="0"/>
              <a:t> Minimum </a:t>
            </a:r>
            <a:r>
              <a:rPr lang="it-IT" noProof="0" err="1"/>
              <a:t>Redundance</a:t>
            </a:r>
            <a:r>
              <a:rPr lang="it-IT" noProof="0"/>
              <a:t>(MRMR)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9976A2C-DBD2-5C9C-AF8F-A6D813636028}"/>
              </a:ext>
            </a:extLst>
          </p:cNvPr>
          <p:cNvSpPr txBox="1"/>
          <p:nvPr/>
        </p:nvSpPr>
        <p:spPr>
          <a:xfrm>
            <a:off x="954127" y="1319133"/>
            <a:ext cx="2992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/>
              <a:t>Maximum </a:t>
            </a:r>
            <a:r>
              <a:rPr lang="it-IT" noProof="0" err="1"/>
              <a:t>relevance</a:t>
            </a:r>
            <a:r>
              <a:rPr lang="it-IT" noProof="0"/>
              <a:t>: Massimizza rilevanza rispetto alle classi (simile a Fisher score)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1CFB1DD-6451-DD18-407C-C02A4B7FDF79}"/>
              </a:ext>
            </a:extLst>
          </p:cNvPr>
          <p:cNvSpPr txBox="1"/>
          <p:nvPr/>
        </p:nvSpPr>
        <p:spPr>
          <a:xfrm>
            <a:off x="4857135" y="1319133"/>
            <a:ext cx="4247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/>
              <a:t>Minimum </a:t>
            </a:r>
            <a:r>
              <a:rPr lang="it-IT" noProof="0" err="1"/>
              <a:t>redundance</a:t>
            </a:r>
            <a:r>
              <a:rPr lang="it-IT" noProof="0"/>
              <a:t>: minimizza la ridondanza tra le feature selezionate evitando che più feature postino la stessa informazione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C144BB0-488C-A4E9-1329-365199DCEBD2}"/>
              </a:ext>
            </a:extLst>
          </p:cNvPr>
          <p:cNvSpPr txBox="1"/>
          <p:nvPr/>
        </p:nvSpPr>
        <p:spPr>
          <a:xfrm>
            <a:off x="8681883" y="5334328"/>
            <a:ext cx="3510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>
                <a:solidFill>
                  <a:schemeClr val="bg1"/>
                </a:solidFill>
              </a:rPr>
              <a:t>Tecnica che mira a selezionare il sottoinsieme di caratteristiche più </a:t>
            </a:r>
            <a:r>
              <a:rPr lang="it-IT" noProof="0" err="1">
                <a:solidFill>
                  <a:schemeClr val="bg1"/>
                </a:solidFill>
              </a:rPr>
              <a:t>inforamtive</a:t>
            </a:r>
            <a:r>
              <a:rPr lang="it-IT" noProof="0">
                <a:solidFill>
                  <a:schemeClr val="bg1"/>
                </a:solidFill>
              </a:rPr>
              <a:t> per la classificazione</a:t>
            </a:r>
          </a:p>
        </p:txBody>
      </p:sp>
    </p:spTree>
    <p:extLst>
      <p:ext uri="{BB962C8B-B14F-4D97-AF65-F5344CB8AC3E}">
        <p14:creationId xmlns:p14="http://schemas.microsoft.com/office/powerpoint/2010/main" val="3855361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AD93F1E-1898-ED87-A2EA-1E1C1D3FE3F1}"/>
              </a:ext>
            </a:extLst>
          </p:cNvPr>
          <p:cNvSpPr/>
          <p:nvPr/>
        </p:nvSpPr>
        <p:spPr>
          <a:xfrm>
            <a:off x="8946335" y="2041485"/>
            <a:ext cx="2651084" cy="1897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2853A85-2FA3-0F75-6612-C1D384EB683C}"/>
              </a:ext>
            </a:extLst>
          </p:cNvPr>
          <p:cNvSpPr/>
          <p:nvPr/>
        </p:nvSpPr>
        <p:spPr>
          <a:xfrm>
            <a:off x="6002077" y="2021985"/>
            <a:ext cx="2651084" cy="1897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1CD470-1A4E-F76B-8005-0798C52C4B4C}"/>
              </a:ext>
            </a:extLst>
          </p:cNvPr>
          <p:cNvSpPr/>
          <p:nvPr/>
        </p:nvSpPr>
        <p:spPr>
          <a:xfrm>
            <a:off x="3057819" y="2021985"/>
            <a:ext cx="2651084" cy="1897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E0BD6EA-6DB8-4ED4-1FFE-D2F5DED5164D}"/>
              </a:ext>
            </a:extLst>
          </p:cNvPr>
          <p:cNvSpPr/>
          <p:nvPr/>
        </p:nvSpPr>
        <p:spPr>
          <a:xfrm>
            <a:off x="3057819" y="4325943"/>
            <a:ext cx="2651084" cy="1897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DC6EF9-DA20-BA92-F3BE-1642C2EF59D7}"/>
              </a:ext>
            </a:extLst>
          </p:cNvPr>
          <p:cNvSpPr/>
          <p:nvPr/>
        </p:nvSpPr>
        <p:spPr>
          <a:xfrm>
            <a:off x="6002077" y="4325943"/>
            <a:ext cx="2651084" cy="1897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2E7D4-7B89-FF4B-160B-DEEDDD8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13" y="574508"/>
            <a:ext cx="10976106" cy="720000"/>
          </a:xfrm>
        </p:spPr>
        <p:txBody>
          <a:bodyPr anchor="ctr">
            <a:normAutofit/>
          </a:bodyPr>
          <a:lstStyle/>
          <a:p>
            <a:r>
              <a:rPr lang="it-IT" sz="4400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Caratteristiche del Dataset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1423693E-C737-9924-3815-201F95C5F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292" y="2534209"/>
            <a:ext cx="1584388" cy="158438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C5E11B6-996E-C995-4F07-54454F969794}"/>
              </a:ext>
            </a:extLst>
          </p:cNvPr>
          <p:cNvSpPr txBox="1"/>
          <p:nvPr/>
        </p:nvSpPr>
        <p:spPr>
          <a:xfrm>
            <a:off x="3164646" y="5357032"/>
            <a:ext cx="24621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noProof="0">
                <a:solidFill>
                  <a:schemeClr val="tx2"/>
                </a:solidFill>
              </a:rPr>
              <a:t>Per lo scopo del Progetto si presuppone che il gruppo di pixel 10x10 più in alto a sinistra sia sempre libero.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31D6933-FAE5-F7DF-F71A-085C4365B03B}"/>
              </a:ext>
            </a:extLst>
          </p:cNvPr>
          <p:cNvSpPr txBox="1"/>
          <p:nvPr/>
        </p:nvSpPr>
        <p:spPr>
          <a:xfrm>
            <a:off x="9068907" y="3057758"/>
            <a:ext cx="2294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noProof="0">
                <a:solidFill>
                  <a:schemeClr val="tx2"/>
                </a:solidFill>
              </a:rPr>
              <a:t>Lo sfondo nelle immagini di training e testing è bianco con una texture uniforme.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D1EE79F-D69F-51D7-0A92-BDBFEC410EA2}"/>
              </a:ext>
            </a:extLst>
          </p:cNvPr>
          <p:cNvSpPr txBox="1"/>
          <p:nvPr/>
        </p:nvSpPr>
        <p:spPr>
          <a:xfrm>
            <a:off x="6109366" y="3052766"/>
            <a:ext cx="24559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noProof="0">
                <a:solidFill>
                  <a:schemeClr val="tx2"/>
                </a:solidFill>
              </a:rPr>
              <a:t>L’illuminazione nelle immagini di training e test è costante per direzione e variabile per </a:t>
            </a:r>
            <a:r>
              <a:rPr lang="it-IT" sz="1200" noProof="0" err="1">
                <a:solidFill>
                  <a:schemeClr val="tx2"/>
                </a:solidFill>
              </a:rPr>
              <a:t>intesitá</a:t>
            </a:r>
            <a:r>
              <a:rPr lang="it-IT" sz="1200" noProof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79E9637-C22B-F59E-7B1C-3FA479A679F8}"/>
              </a:ext>
            </a:extLst>
          </p:cNvPr>
          <p:cNvSpPr txBox="1"/>
          <p:nvPr/>
        </p:nvSpPr>
        <p:spPr>
          <a:xfrm>
            <a:off x="3164646" y="3050458"/>
            <a:ext cx="2462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noProof="0">
                <a:solidFill>
                  <a:schemeClr val="tx2"/>
                </a:solidFill>
              </a:rPr>
              <a:t>Il dataset è compost da 10 classi </a:t>
            </a:r>
          </a:p>
          <a:p>
            <a:r>
              <a:rPr lang="it-IT" sz="1200" noProof="0">
                <a:solidFill>
                  <a:schemeClr val="tx2"/>
                </a:solidFill>
              </a:rPr>
              <a:t>+1 Classe Sconosciuta per gli oggetti che non rientrano nelle 10 classi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A0E632-C48C-4CA9-A1D2-3EC0B6890B02}"/>
              </a:ext>
            </a:extLst>
          </p:cNvPr>
          <p:cNvSpPr txBox="1"/>
          <p:nvPr/>
        </p:nvSpPr>
        <p:spPr>
          <a:xfrm>
            <a:off x="6094899" y="5357033"/>
            <a:ext cx="24559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noProof="0">
                <a:solidFill>
                  <a:schemeClr val="tx2"/>
                </a:solidFill>
              </a:rPr>
              <a:t>Si presuppone che nessun oggetto sia sovrapposto a un altro e che nessun oggetto venga tagliato dal bordo.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60504A2-C858-F473-236A-DB82AA861AA8}"/>
              </a:ext>
            </a:extLst>
          </p:cNvPr>
          <p:cNvSpPr txBox="1"/>
          <p:nvPr/>
        </p:nvSpPr>
        <p:spPr>
          <a:xfrm>
            <a:off x="621313" y="4118597"/>
            <a:ext cx="156583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noProof="0">
                <a:solidFill>
                  <a:schemeClr val="tx2"/>
                </a:solidFill>
              </a:rPr>
              <a:t>Le Immagini presenti nel dataset e usate nel testing presentano le seguenti caratteristiche.</a:t>
            </a:r>
          </a:p>
        </p:txBody>
      </p:sp>
      <p:pic>
        <p:nvPicPr>
          <p:cNvPr id="16" name="Elemento grafico 15" descr="Agricoltura con riempimento a tinta unita">
            <a:extLst>
              <a:ext uri="{FF2B5EF4-FFF2-40B4-BE49-F238E27FC236}">
                <a16:creationId xmlns:a16="http://schemas.microsoft.com/office/drawing/2014/main" id="{2A7E39CA-4464-323A-B3EB-E605053D4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0647" y="2191806"/>
            <a:ext cx="488288" cy="488288"/>
          </a:xfrm>
          <a:prstGeom prst="rect">
            <a:avLst/>
          </a:prstGeom>
        </p:spPr>
      </p:pic>
      <p:pic>
        <p:nvPicPr>
          <p:cNvPr id="18" name="Elemento grafico 17" descr="Righello con riempimento a tinta unita">
            <a:extLst>
              <a:ext uri="{FF2B5EF4-FFF2-40B4-BE49-F238E27FC236}">
                <a16:creationId xmlns:a16="http://schemas.microsoft.com/office/drawing/2014/main" id="{B93F3B30-60B1-C4B2-2311-1DCE0B4F0A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18947" y="4450443"/>
            <a:ext cx="450948" cy="450948"/>
          </a:xfrm>
          <a:prstGeom prst="rect">
            <a:avLst/>
          </a:prstGeom>
        </p:spPr>
      </p:pic>
      <p:pic>
        <p:nvPicPr>
          <p:cNvPr id="20" name="Elemento grafico 19" descr="Lampadina con riempimento a tinta unita">
            <a:extLst>
              <a:ext uri="{FF2B5EF4-FFF2-40B4-BE49-F238E27FC236}">
                <a16:creationId xmlns:a16="http://schemas.microsoft.com/office/drawing/2014/main" id="{09998FCE-E70E-4E39-B128-CC600B78D8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09366" y="2151170"/>
            <a:ext cx="488287" cy="488287"/>
          </a:xfrm>
          <a:prstGeom prst="rect">
            <a:avLst/>
          </a:prstGeom>
        </p:spPr>
      </p:pic>
      <p:pic>
        <p:nvPicPr>
          <p:cNvPr id="22" name="Elemento grafico 21" descr="Trigonometria con riempimento a tinta unita">
            <a:extLst>
              <a:ext uri="{FF2B5EF4-FFF2-40B4-BE49-F238E27FC236}">
                <a16:creationId xmlns:a16="http://schemas.microsoft.com/office/drawing/2014/main" id="{A57308DA-093C-1A8B-499A-91D162ED2F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94894" y="4460752"/>
            <a:ext cx="450948" cy="450948"/>
          </a:xfrm>
          <a:prstGeom prst="rect">
            <a:avLst/>
          </a:prstGeom>
        </p:spPr>
      </p:pic>
      <p:pic>
        <p:nvPicPr>
          <p:cNvPr id="4" name="Graphic 3" descr="Leaf outline">
            <a:extLst>
              <a:ext uri="{FF2B5EF4-FFF2-40B4-BE49-F238E27FC236}">
                <a16:creationId xmlns:a16="http://schemas.microsoft.com/office/drawing/2014/main" id="{9DC539CE-CE08-F416-584D-7FCE627A46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73212" y="2151170"/>
            <a:ext cx="488286" cy="4882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143EF5-DD59-1D09-B359-64472D8865F9}"/>
              </a:ext>
            </a:extLst>
          </p:cNvPr>
          <p:cNvSpPr txBox="1"/>
          <p:nvPr/>
        </p:nvSpPr>
        <p:spPr>
          <a:xfrm>
            <a:off x="3173212" y="275846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noProof="0">
                <a:solidFill>
                  <a:schemeClr val="tx2"/>
                </a:solidFill>
              </a:rPr>
              <a:t>Classi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74E63A-B21A-8CA4-6E47-E7C22C7C9834}"/>
              </a:ext>
            </a:extLst>
          </p:cNvPr>
          <p:cNvSpPr txBox="1"/>
          <p:nvPr/>
        </p:nvSpPr>
        <p:spPr>
          <a:xfrm>
            <a:off x="6109366" y="2758460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noProof="0">
                <a:solidFill>
                  <a:schemeClr val="tx2"/>
                </a:solidFill>
              </a:rPr>
              <a:t>Illuminazione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633B10-A946-C506-FB22-D2F552A4936B}"/>
              </a:ext>
            </a:extLst>
          </p:cNvPr>
          <p:cNvSpPr txBox="1"/>
          <p:nvPr/>
        </p:nvSpPr>
        <p:spPr>
          <a:xfrm>
            <a:off x="9068907" y="2785948"/>
            <a:ext cx="85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noProof="0">
                <a:solidFill>
                  <a:schemeClr val="tx2"/>
                </a:solidFill>
              </a:rPr>
              <a:t>Sfondo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6554B-13B0-1878-0981-C8A5AE91D36A}"/>
              </a:ext>
            </a:extLst>
          </p:cNvPr>
          <p:cNvSpPr txBox="1"/>
          <p:nvPr/>
        </p:nvSpPr>
        <p:spPr>
          <a:xfrm>
            <a:off x="6094899" y="5088775"/>
            <a:ext cx="174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noProof="0">
                <a:solidFill>
                  <a:schemeClr val="tx2"/>
                </a:solidFill>
              </a:rPr>
              <a:t>Sovrapposizione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AF59A1-47DF-42C5-ADD6-71DF3DC9830E}"/>
              </a:ext>
            </a:extLst>
          </p:cNvPr>
          <p:cNvSpPr txBox="1"/>
          <p:nvPr/>
        </p:nvSpPr>
        <p:spPr>
          <a:xfrm>
            <a:off x="3173212" y="5089906"/>
            <a:ext cx="127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noProof="0">
                <a:solidFill>
                  <a:schemeClr val="tx2"/>
                </a:solidFill>
              </a:rPr>
              <a:t>Free corner</a:t>
            </a:r>
          </a:p>
        </p:txBody>
      </p:sp>
    </p:spTree>
    <p:extLst>
      <p:ext uri="{BB962C8B-B14F-4D97-AF65-F5344CB8AC3E}">
        <p14:creationId xmlns:p14="http://schemas.microsoft.com/office/powerpoint/2010/main" val="4023127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5A65C-9175-C1FD-C68D-E0A003693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17">
            <a:extLst>
              <a:ext uri="{FF2B5EF4-FFF2-40B4-BE49-F238E27FC236}">
                <a16:creationId xmlns:a16="http://schemas.microsoft.com/office/drawing/2014/main" id="{F4BAFD88-D17B-AE31-9B4B-2EFB1E869CD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6200000">
            <a:off x="6269697" y="3920492"/>
            <a:ext cx="9847061" cy="2006077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任意多边形: 形状 17">
            <a:extLst>
              <a:ext uri="{FF2B5EF4-FFF2-40B4-BE49-F238E27FC236}">
                <a16:creationId xmlns:a16="http://schemas.microsoft.com/office/drawing/2014/main" id="{205434AC-EDE0-F337-A2F5-68232019233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6200000">
            <a:off x="6273805" y="3944392"/>
            <a:ext cx="9847061" cy="2006077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任意多边形: 形状 17">
            <a:extLst>
              <a:ext uri="{FF2B5EF4-FFF2-40B4-BE49-F238E27FC236}">
                <a16:creationId xmlns:a16="http://schemas.microsoft.com/office/drawing/2014/main" id="{8EDD59B8-B489-D81C-3BC0-4C00708B34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266658" y="4094480"/>
            <a:ext cx="9847061" cy="2859027"/>
          </a:xfrm>
          <a:custGeom>
            <a:avLst/>
            <a:gdLst>
              <a:gd name="connsiteX0" fmla="*/ 4924244 w 9848488"/>
              <a:gd name="connsiteY0" fmla="*/ 0 h 2006368"/>
              <a:gd name="connsiteX1" fmla="*/ 9775437 w 9848488"/>
              <a:gd name="connsiteY1" fmla="*/ 1858432 h 2006368"/>
              <a:gd name="connsiteX2" fmla="*/ 9848488 w 9848488"/>
              <a:gd name="connsiteY2" fmla="*/ 2006368 h 2006368"/>
              <a:gd name="connsiteX3" fmla="*/ 0 w 9848488"/>
              <a:gd name="connsiteY3" fmla="*/ 2006368 h 2006368"/>
              <a:gd name="connsiteX4" fmla="*/ 73051 w 9848488"/>
              <a:gd name="connsiteY4" fmla="*/ 1858432 h 2006368"/>
              <a:gd name="connsiteX5" fmla="*/ 4924244 w 9848488"/>
              <a:gd name="connsiteY5" fmla="*/ 0 h 2006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48488" h="2006368">
                <a:moveTo>
                  <a:pt x="4924244" y="0"/>
                </a:moveTo>
                <a:cubicBezTo>
                  <a:pt x="7203603" y="0"/>
                  <a:pt x="9132307" y="781751"/>
                  <a:pt x="9775437" y="1858432"/>
                </a:cubicBezTo>
                <a:lnTo>
                  <a:pt x="9848488" y="2006368"/>
                </a:lnTo>
                <a:lnTo>
                  <a:pt x="0" y="2006368"/>
                </a:lnTo>
                <a:lnTo>
                  <a:pt x="73051" y="1858432"/>
                </a:lnTo>
                <a:cubicBezTo>
                  <a:pt x="716182" y="781751"/>
                  <a:pt x="2644886" y="0"/>
                  <a:pt x="4924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299940F3-C5AC-427E-1178-1C2B0038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noProof="0"/>
              <a:t>Out-of-</a:t>
            </a:r>
            <a:r>
              <a:rPr lang="it-IT" noProof="0" err="1"/>
              <a:t>Bag</a:t>
            </a:r>
            <a:r>
              <a:rPr lang="it-IT" noProof="0"/>
              <a:t> </a:t>
            </a:r>
            <a:r>
              <a:rPr lang="it-IT" noProof="0" err="1"/>
              <a:t>Permuted</a:t>
            </a:r>
            <a:r>
              <a:rPr lang="it-IT" noProof="0"/>
              <a:t> </a:t>
            </a:r>
            <a:r>
              <a:rPr lang="it-IT" noProof="0" err="1"/>
              <a:t>Importance</a:t>
            </a:r>
            <a:r>
              <a:rPr lang="it-IT" noProof="0"/>
              <a:t> (</a:t>
            </a:r>
            <a:r>
              <a:rPr lang="it-IT" noProof="0" err="1"/>
              <a:t>OOBPermutedImportance</a:t>
            </a:r>
            <a:r>
              <a:rPr lang="it-IT" noProof="0"/>
              <a:t>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F25D643-9207-44A8-1986-C5F8B4AA0A54}"/>
              </a:ext>
            </a:extLst>
          </p:cNvPr>
          <p:cNvSpPr txBox="1"/>
          <p:nvPr/>
        </p:nvSpPr>
        <p:spPr>
          <a:xfrm>
            <a:off x="845574" y="1279614"/>
            <a:ext cx="7934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/>
              <a:t>Permette di stimare l’importanza delle variabili in modo affidabile nel modello Random </a:t>
            </a:r>
            <a:r>
              <a:rPr lang="it-IT" noProof="0" err="1"/>
              <a:t>Forest</a:t>
            </a:r>
            <a:r>
              <a:rPr lang="it-IT" noProof="0"/>
              <a:t>.</a:t>
            </a:r>
          </a:p>
          <a:p>
            <a:r>
              <a:rPr lang="it-IT" noProof="0"/>
              <a:t>Usa l’errore «Out-Of-</a:t>
            </a:r>
            <a:r>
              <a:rPr lang="it-IT" noProof="0" err="1"/>
              <a:t>bag</a:t>
            </a:r>
            <a:r>
              <a:rPr lang="it-IT" noProof="0"/>
              <a:t>» e permuta ogni variabile predittiva per misurarne l’impatto sull’errore.</a:t>
            </a:r>
          </a:p>
          <a:p>
            <a:r>
              <a:rPr lang="it-IT" noProof="0"/>
              <a:t>Di conseguenza più l’errore aumenta, più la variabile è importante.</a:t>
            </a:r>
          </a:p>
          <a:p>
            <a:endParaRPr lang="it-IT" noProof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1B1851E-FAF9-E34A-2261-5EB8D4F943BC}"/>
              </a:ext>
            </a:extLst>
          </p:cNvPr>
          <p:cNvSpPr txBox="1"/>
          <p:nvPr/>
        </p:nvSpPr>
        <p:spPr>
          <a:xfrm>
            <a:off x="8185216" y="5523993"/>
            <a:ext cx="4001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>
                <a:solidFill>
                  <a:schemeClr val="bg1"/>
                </a:solidFill>
              </a:rPr>
              <a:t>Questa misura è utile per identificare le feature più rilevanti nel modello e migliorarne l’interpretabilità</a:t>
            </a:r>
          </a:p>
        </p:txBody>
      </p:sp>
    </p:spTree>
    <p:extLst>
      <p:ext uri="{BB962C8B-B14F-4D97-AF65-F5344CB8AC3E}">
        <p14:creationId xmlns:p14="http://schemas.microsoft.com/office/powerpoint/2010/main" val="2652489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allet and leaves on a white background&#10;&#10;AI-generated content may be incorrect.">
            <a:extLst>
              <a:ext uri="{FF2B5EF4-FFF2-40B4-BE49-F238E27FC236}">
                <a16:creationId xmlns:a16="http://schemas.microsoft.com/office/drawing/2014/main" id="{D2C7E6F3-AC42-9982-ACDE-7FC43FE7E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4876800"/>
          </a:xfrm>
          <a:prstGeom prst="rect">
            <a:avLst/>
          </a:prstGeom>
        </p:spPr>
      </p:pic>
      <p:pic>
        <p:nvPicPr>
          <p:cNvPr id="9" name="Picture 8" descr="A black bottle with green leaves&#10;&#10;AI-generated content may be incorrect.">
            <a:extLst>
              <a:ext uri="{FF2B5EF4-FFF2-40B4-BE49-F238E27FC236}">
                <a16:creationId xmlns:a16="http://schemas.microsoft.com/office/drawing/2014/main" id="{CF364AA9-9286-81AD-1E40-C9BD1041C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990600"/>
            <a:ext cx="6096000" cy="4876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756E10-9726-04C2-F7D7-1E7D4028B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9AE70B2-8BF9-45C0-BB95-33D1B9D3A854}" type="slidenum">
              <a:rPr lang="it-IT" noProof="0" smtClean="0"/>
              <a:pPr algn="ctr"/>
              <a:t>5</a:t>
            </a:fld>
            <a:endParaRPr lang="it-IT" noProof="0"/>
          </a:p>
        </p:txBody>
      </p:sp>
      <p:pic>
        <p:nvPicPr>
          <p:cNvPr id="5" name="Picture 4" descr="A brown wallet next to green leaves&#10;&#10;AI-generated content may be incorrect.">
            <a:extLst>
              <a:ext uri="{FF2B5EF4-FFF2-40B4-BE49-F238E27FC236}">
                <a16:creationId xmlns:a16="http://schemas.microsoft.com/office/drawing/2014/main" id="{28C2B02D-7F2A-1FE1-CEB2-494756473D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1200"/>
            <a:ext cx="6096000" cy="4876800"/>
          </a:xfrm>
          <a:prstGeom prst="rect">
            <a:avLst/>
          </a:prstGeom>
        </p:spPr>
      </p:pic>
      <p:pic>
        <p:nvPicPr>
          <p:cNvPr id="14" name="Picture 13" descr="A group of different types of leaves&#10;&#10;AI-generated content may be incorrect.">
            <a:extLst>
              <a:ext uri="{FF2B5EF4-FFF2-40B4-BE49-F238E27FC236}">
                <a16:creationId xmlns:a16="http://schemas.microsoft.com/office/drawing/2014/main" id="{69DFA598-1EDC-D6DA-EB8C-8608229C9D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4876800"/>
          </a:xfrm>
          <a:prstGeom prst="rect">
            <a:avLst/>
          </a:prstGeom>
        </p:spPr>
      </p:pic>
      <p:pic>
        <p:nvPicPr>
          <p:cNvPr id="16" name="Picture 15" descr="A group of different types of leaves&#10;&#10;AI-generated content may be incorrect.">
            <a:extLst>
              <a:ext uri="{FF2B5EF4-FFF2-40B4-BE49-F238E27FC236}">
                <a16:creationId xmlns:a16="http://schemas.microsoft.com/office/drawing/2014/main" id="{A856E4B4-BED0-E4AF-9526-432B17FF21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8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E901AC8-6255-C6BA-7403-86974FF2930B}"/>
              </a:ext>
            </a:extLst>
          </p:cNvPr>
          <p:cNvSpPr/>
          <p:nvPr/>
        </p:nvSpPr>
        <p:spPr>
          <a:xfrm>
            <a:off x="1026088" y="2300860"/>
            <a:ext cx="10139824" cy="3960440"/>
          </a:xfrm>
          <a:prstGeom prst="roundRect">
            <a:avLst>
              <a:gd name="adj" fmla="val 8192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sym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2E7D4-7B89-FF4B-160B-DEEDDD8F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474673"/>
            <a:ext cx="10800000" cy="720000"/>
          </a:xfrm>
        </p:spPr>
        <p:txBody>
          <a:bodyPr anchor="ctr">
            <a:normAutofit/>
          </a:bodyPr>
          <a:lstStyle/>
          <a:p>
            <a:pPr algn="ctr"/>
            <a:r>
              <a:rPr lang="it-IT" sz="4400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Problemi da Affrontare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39B72E-6591-DE6B-2AA9-A4EA05AF840F}"/>
              </a:ext>
            </a:extLst>
          </p:cNvPr>
          <p:cNvSpPr/>
          <p:nvPr/>
        </p:nvSpPr>
        <p:spPr>
          <a:xfrm>
            <a:off x="4691984" y="1990281"/>
            <a:ext cx="2808032" cy="66807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noProof="0">
                <a:ea typeface="微软雅黑" panose="020B0503020204020204" pitchFamily="34" charset="-122"/>
                <a:cs typeface="+mn-ea"/>
                <a:sym typeface="+mn-lt"/>
              </a:rPr>
              <a:t>Problemi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834FAB-37DF-DF9A-F2B8-2A81A7F0C893}"/>
              </a:ext>
            </a:extLst>
          </p:cNvPr>
          <p:cNvSpPr/>
          <p:nvPr/>
        </p:nvSpPr>
        <p:spPr>
          <a:xfrm>
            <a:off x="1866056" y="2881949"/>
            <a:ext cx="66601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it-IT" sz="2400" noProof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Oggetti estranei nell’immagine.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F9D9CB-EBFC-C7F9-489E-862958F8ACE0}"/>
              </a:ext>
            </a:extLst>
          </p:cNvPr>
          <p:cNvSpPr/>
          <p:nvPr/>
        </p:nvSpPr>
        <p:spPr>
          <a:xfrm>
            <a:off x="1866056" y="3476342"/>
            <a:ext cx="66601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it-IT" sz="2400" noProof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Riflesso nelle foglie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4D01EC-7D5C-E575-0D74-9D7BCD3B26FC}"/>
              </a:ext>
            </a:extLst>
          </p:cNvPr>
          <p:cNvSpPr/>
          <p:nvPr/>
        </p:nvSpPr>
        <p:spPr>
          <a:xfrm>
            <a:off x="1866056" y="4070735"/>
            <a:ext cx="66601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it-IT" sz="2400" noProof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Tinta chiara delle foglie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4ABDD-6544-A04E-B9A6-2F1693F637A6}"/>
              </a:ext>
            </a:extLst>
          </p:cNvPr>
          <p:cNvSpPr/>
          <p:nvPr/>
        </p:nvSpPr>
        <p:spPr>
          <a:xfrm>
            <a:off x="1866056" y="4705087"/>
            <a:ext cx="66601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it-IT" sz="2400" noProof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Foglie Ruotate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645866C-9E70-FE71-6BF2-2A9510B7274B}"/>
              </a:ext>
            </a:extLst>
          </p:cNvPr>
          <p:cNvSpPr/>
          <p:nvPr/>
        </p:nvSpPr>
        <p:spPr>
          <a:xfrm>
            <a:off x="5847659" y="1515079"/>
            <a:ext cx="668072" cy="66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sym typeface="+mn-lt"/>
            </a:endParaRPr>
          </a:p>
        </p:txBody>
      </p:sp>
      <p:pic>
        <p:nvPicPr>
          <p:cNvPr id="24" name="Graphic 23" descr="Thought with solid fill">
            <a:extLst>
              <a:ext uri="{FF2B5EF4-FFF2-40B4-BE49-F238E27FC236}">
                <a16:creationId xmlns:a16="http://schemas.microsoft.com/office/drawing/2014/main" id="{2A220B54-E047-EFBF-1951-D24EE33A5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5695" y="1654341"/>
            <a:ext cx="432000" cy="432000"/>
          </a:xfrm>
          <a:prstGeom prst="rect">
            <a:avLst/>
          </a:prstGeom>
        </p:spPr>
      </p:pic>
      <p:sp>
        <p:nvSpPr>
          <p:cNvPr id="4" name="Rectangle 11">
            <a:extLst>
              <a:ext uri="{FF2B5EF4-FFF2-40B4-BE49-F238E27FC236}">
                <a16:creationId xmlns:a16="http://schemas.microsoft.com/office/drawing/2014/main" id="{C1809775-DF2B-D6E8-B140-E96BC90A5740}"/>
              </a:ext>
            </a:extLst>
          </p:cNvPr>
          <p:cNvSpPr/>
          <p:nvPr/>
        </p:nvSpPr>
        <p:spPr>
          <a:xfrm>
            <a:off x="1866056" y="5378519"/>
            <a:ext cx="66601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it-IT" sz="2400" noProof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+mn-ea"/>
                <a:sym typeface="+mn-lt"/>
              </a:rPr>
              <a:t>Foglie con Forma e texture simile</a:t>
            </a:r>
          </a:p>
        </p:txBody>
      </p:sp>
    </p:spTree>
    <p:extLst>
      <p:ext uri="{BB962C8B-B14F-4D97-AF65-F5344CB8AC3E}">
        <p14:creationId xmlns:p14="http://schemas.microsoft.com/office/powerpoint/2010/main" val="806762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F90C3B-B350-EAB9-F727-9EF5D675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75" y="860557"/>
            <a:ext cx="10800000" cy="720000"/>
          </a:xfrm>
        </p:spPr>
        <p:txBody>
          <a:bodyPr anchor="ctr">
            <a:normAutofit/>
          </a:bodyPr>
          <a:lstStyle/>
          <a:p>
            <a:r>
              <a:rPr lang="it-IT" sz="4400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Project Pipeline</a:t>
            </a:r>
          </a:p>
        </p:txBody>
      </p:sp>
      <p:sp>
        <p:nvSpPr>
          <p:cNvPr id="4" name="矩形 5">
            <a:extLst>
              <a:ext uri="{FF2B5EF4-FFF2-40B4-BE49-F238E27FC236}">
                <a16:creationId xmlns:a16="http://schemas.microsoft.com/office/drawing/2014/main" id="{725C883B-D633-A8DE-D141-61510AEE1A2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797176" y="5072380"/>
            <a:ext cx="1840864" cy="9404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it-IT" sz="1200" noProof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 10">
            <a:extLst>
              <a:ext uri="{FF2B5EF4-FFF2-40B4-BE49-F238E27FC236}">
                <a16:creationId xmlns:a16="http://schemas.microsoft.com/office/drawing/2014/main" id="{6A1029A5-4728-3F27-0D0D-8DB1CE5DC4E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104256" y="5078095"/>
            <a:ext cx="1840862" cy="9404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it-IT" sz="1200" noProof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矩形 14">
            <a:extLst>
              <a:ext uri="{FF2B5EF4-FFF2-40B4-BE49-F238E27FC236}">
                <a16:creationId xmlns:a16="http://schemas.microsoft.com/office/drawing/2014/main" id="{7FBD02F2-B313-10C8-2868-FBCA952FF68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74751" y="2530475"/>
            <a:ext cx="1840864" cy="8185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it-IT" sz="1200" noProof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矩形 18">
            <a:extLst>
              <a:ext uri="{FF2B5EF4-FFF2-40B4-BE49-F238E27FC236}">
                <a16:creationId xmlns:a16="http://schemas.microsoft.com/office/drawing/2014/main" id="{39A581FA-3600-022D-5057-54DA4A6C4F1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904490" y="4435475"/>
            <a:ext cx="1626235" cy="53022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it-IT" sz="1600" b="1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Segmentazione dell’immagine</a:t>
            </a:r>
          </a:p>
        </p:txBody>
      </p:sp>
      <p:sp>
        <p:nvSpPr>
          <p:cNvPr id="11" name="矩形 19">
            <a:extLst>
              <a:ext uri="{FF2B5EF4-FFF2-40B4-BE49-F238E27FC236}">
                <a16:creationId xmlns:a16="http://schemas.microsoft.com/office/drawing/2014/main" id="{C1F8A72A-9D03-04C6-BD62-EF89A146F1C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11570" y="4435475"/>
            <a:ext cx="1626235" cy="53022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it-IT" sz="1600" b="1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Riconoscimento</a:t>
            </a: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it-IT" sz="1600" b="1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Delle foglie</a:t>
            </a:r>
          </a:p>
        </p:txBody>
      </p:sp>
      <p:sp>
        <p:nvSpPr>
          <p:cNvPr id="12" name="矩形 20">
            <a:extLst>
              <a:ext uri="{FF2B5EF4-FFF2-40B4-BE49-F238E27FC236}">
                <a16:creationId xmlns:a16="http://schemas.microsoft.com/office/drawing/2014/main" id="{4E14F0F5-C589-0B43-3D5A-476C56D0E9E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544050" y="4435475"/>
            <a:ext cx="1626235" cy="53022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it-IT" sz="1600" b="1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Risultati</a:t>
            </a:r>
          </a:p>
        </p:txBody>
      </p:sp>
      <p:sp>
        <p:nvSpPr>
          <p:cNvPr id="13" name="矩形 21">
            <a:extLst>
              <a:ext uri="{FF2B5EF4-FFF2-40B4-BE49-F238E27FC236}">
                <a16:creationId xmlns:a16="http://schemas.microsoft.com/office/drawing/2014/main" id="{4559A421-09E4-37EA-451E-497F0D3F4C3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179830" y="2777233"/>
            <a:ext cx="1626235" cy="53594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it-IT" sz="1600" b="1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Acquisizione dell’immagine</a:t>
            </a:r>
          </a:p>
        </p:txBody>
      </p:sp>
      <p:sp>
        <p:nvSpPr>
          <p:cNvPr id="14" name="矩形 22">
            <a:extLst>
              <a:ext uri="{FF2B5EF4-FFF2-40B4-BE49-F238E27FC236}">
                <a16:creationId xmlns:a16="http://schemas.microsoft.com/office/drawing/2014/main" id="{9A0FA595-D814-D01F-79D6-1438C26790B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579938" y="2777233"/>
            <a:ext cx="1626235" cy="53594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it-IT" sz="1600" b="1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Calcolo delle features</a:t>
            </a:r>
          </a:p>
        </p:txBody>
      </p:sp>
      <p:sp>
        <p:nvSpPr>
          <p:cNvPr id="15" name="矩形 23">
            <a:extLst>
              <a:ext uri="{FF2B5EF4-FFF2-40B4-BE49-F238E27FC236}">
                <a16:creationId xmlns:a16="http://schemas.microsoft.com/office/drawing/2014/main" id="{3A7CAEA5-CE05-64AB-B1CC-654FB492AB4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852092" y="2732594"/>
            <a:ext cx="1626235" cy="53594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it-IT" sz="1600" b="1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rPr>
              <a:t>Classificazione delle Foglie</a:t>
            </a:r>
          </a:p>
        </p:txBody>
      </p:sp>
      <p:cxnSp>
        <p:nvCxnSpPr>
          <p:cNvPr id="16" name="直接连接符 47">
            <a:extLst>
              <a:ext uri="{FF2B5EF4-FFF2-40B4-BE49-F238E27FC236}">
                <a16:creationId xmlns:a16="http://schemas.microsoft.com/office/drawing/2014/main" id="{D53B43D2-C94A-ACC5-82C2-A9C545CA181F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 flipV="1">
            <a:off x="7028815" y="2840990"/>
            <a:ext cx="1270" cy="95059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48">
            <a:extLst>
              <a:ext uri="{FF2B5EF4-FFF2-40B4-BE49-F238E27FC236}">
                <a16:creationId xmlns:a16="http://schemas.microsoft.com/office/drawing/2014/main" id="{012CC6B2-1D00-7FC2-6AA6-D60E40683ED5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 flipV="1">
            <a:off x="10340340" y="2835275"/>
            <a:ext cx="1270" cy="95059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46">
            <a:extLst>
              <a:ext uri="{FF2B5EF4-FFF2-40B4-BE49-F238E27FC236}">
                <a16:creationId xmlns:a16="http://schemas.microsoft.com/office/drawing/2014/main" id="{44B3413A-114B-ED53-3E6C-44EA749BC4EB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 flipV="1">
            <a:off x="3716655" y="2835275"/>
            <a:ext cx="1270" cy="95059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49">
            <a:extLst>
              <a:ext uri="{FF2B5EF4-FFF2-40B4-BE49-F238E27FC236}">
                <a16:creationId xmlns:a16="http://schemas.microsoft.com/office/drawing/2014/main" id="{02DEAC48-C643-A70D-E40B-80757454B6EC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 flipV="1">
            <a:off x="5372735" y="3829685"/>
            <a:ext cx="1270" cy="98044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50">
            <a:extLst>
              <a:ext uri="{FF2B5EF4-FFF2-40B4-BE49-F238E27FC236}">
                <a16:creationId xmlns:a16="http://schemas.microsoft.com/office/drawing/2014/main" id="{E61F571D-6C57-C44E-37E0-D79E5A1F407B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 flipV="1">
            <a:off x="8684895" y="3829685"/>
            <a:ext cx="1270" cy="98044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45">
            <a:extLst>
              <a:ext uri="{FF2B5EF4-FFF2-40B4-BE49-F238E27FC236}">
                <a16:creationId xmlns:a16="http://schemas.microsoft.com/office/drawing/2014/main" id="{2D952648-8E09-044E-3C78-B9404D6D5647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 flipV="1">
            <a:off x="2060575" y="3829685"/>
            <a:ext cx="1270" cy="98044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燕尾形 3">
            <a:extLst>
              <a:ext uri="{FF2B5EF4-FFF2-40B4-BE49-F238E27FC236}">
                <a16:creationId xmlns:a16="http://schemas.microsoft.com/office/drawing/2014/main" id="{185C0876-1096-CEBF-9741-B23DED33DE8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 flipV="1">
            <a:off x="1250950" y="3725545"/>
            <a:ext cx="1620520" cy="186055"/>
          </a:xfrm>
          <a:prstGeom prst="chevron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燕尾形 4">
            <a:extLst>
              <a:ext uri="{FF2B5EF4-FFF2-40B4-BE49-F238E27FC236}">
                <a16:creationId xmlns:a16="http://schemas.microsoft.com/office/drawing/2014/main" id="{F3C29205-CDAD-8B84-DF64-D3A7FB21645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 rot="10800000" flipH="1" flipV="1">
            <a:off x="9530715" y="3726180"/>
            <a:ext cx="1620520" cy="186055"/>
          </a:xfrm>
          <a:prstGeom prst="chevron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燕尾形 6">
            <a:extLst>
              <a:ext uri="{FF2B5EF4-FFF2-40B4-BE49-F238E27FC236}">
                <a16:creationId xmlns:a16="http://schemas.microsoft.com/office/drawing/2014/main" id="{625B663D-2774-DDC6-251D-3FE26F4F1075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 flipV="1">
            <a:off x="2906395" y="3724910"/>
            <a:ext cx="1621155" cy="186055"/>
          </a:xfrm>
          <a:prstGeom prst="chevron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燕尾形 7">
            <a:extLst>
              <a:ext uri="{FF2B5EF4-FFF2-40B4-BE49-F238E27FC236}">
                <a16:creationId xmlns:a16="http://schemas.microsoft.com/office/drawing/2014/main" id="{0AF59B00-D07E-4F9A-F79E-046264095C1D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 flipV="1">
            <a:off x="4562475" y="3725545"/>
            <a:ext cx="1621155" cy="186055"/>
          </a:xfrm>
          <a:prstGeom prst="chevron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燕尾形 8">
            <a:extLst>
              <a:ext uri="{FF2B5EF4-FFF2-40B4-BE49-F238E27FC236}">
                <a16:creationId xmlns:a16="http://schemas.microsoft.com/office/drawing/2014/main" id="{B6EBB8B5-3F72-2764-12CE-627C9811F932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 flipV="1">
            <a:off x="6218555" y="3724910"/>
            <a:ext cx="1621155" cy="186055"/>
          </a:xfrm>
          <a:prstGeom prst="chevron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燕尾形 11">
            <a:extLst>
              <a:ext uri="{FF2B5EF4-FFF2-40B4-BE49-F238E27FC236}">
                <a16:creationId xmlns:a16="http://schemas.microsoft.com/office/drawing/2014/main" id="{4CA19874-F1F6-9E84-EBFA-47DC38FD8F2F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 flipV="1">
            <a:off x="7874635" y="3725545"/>
            <a:ext cx="1621155" cy="186055"/>
          </a:xfrm>
          <a:prstGeom prst="chevron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椭圆 56">
            <a:extLst>
              <a:ext uri="{FF2B5EF4-FFF2-40B4-BE49-F238E27FC236}">
                <a16:creationId xmlns:a16="http://schemas.microsoft.com/office/drawing/2014/main" id="{EC815E7E-0585-1DC8-42CA-EE817FB95444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5187950" y="4603750"/>
            <a:ext cx="381635" cy="38227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it-IT" sz="1400" b="1" noProof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03</a:t>
            </a:r>
          </a:p>
        </p:txBody>
      </p:sp>
      <p:sp>
        <p:nvSpPr>
          <p:cNvPr id="29" name="椭圆 58">
            <a:extLst>
              <a:ext uri="{FF2B5EF4-FFF2-40B4-BE49-F238E27FC236}">
                <a16:creationId xmlns:a16="http://schemas.microsoft.com/office/drawing/2014/main" id="{8187B8E0-71CE-1A7D-BD56-46178891A6E4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8501380" y="4599940"/>
            <a:ext cx="381635" cy="38227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it-IT" sz="1400" b="1" noProof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05</a:t>
            </a:r>
          </a:p>
        </p:txBody>
      </p:sp>
      <p:sp>
        <p:nvSpPr>
          <p:cNvPr id="30" name="椭圆 129">
            <a:extLst>
              <a:ext uri="{FF2B5EF4-FFF2-40B4-BE49-F238E27FC236}">
                <a16:creationId xmlns:a16="http://schemas.microsoft.com/office/drawing/2014/main" id="{BEEFA589-FF5C-9517-487A-40B2AF1C2005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877695" y="4599305"/>
            <a:ext cx="382905" cy="38290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it-IT" sz="1400" b="1" noProof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01</a:t>
            </a:r>
          </a:p>
        </p:txBody>
      </p:sp>
      <p:sp>
        <p:nvSpPr>
          <p:cNvPr id="31" name="椭圆 61">
            <a:extLst>
              <a:ext uri="{FF2B5EF4-FFF2-40B4-BE49-F238E27FC236}">
                <a16:creationId xmlns:a16="http://schemas.microsoft.com/office/drawing/2014/main" id="{E788F54D-CC23-E3C7-836B-C48AE5453F2B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3521710" y="2647315"/>
            <a:ext cx="382905" cy="3835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it-IT" sz="1400" b="1" noProof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02</a:t>
            </a:r>
          </a:p>
        </p:txBody>
      </p:sp>
      <p:sp>
        <p:nvSpPr>
          <p:cNvPr id="32" name="椭圆 1">
            <a:extLst>
              <a:ext uri="{FF2B5EF4-FFF2-40B4-BE49-F238E27FC236}">
                <a16:creationId xmlns:a16="http://schemas.microsoft.com/office/drawing/2014/main" id="{26B496CD-3D17-9C1C-04BB-CB1BA42A51C3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6837680" y="2647315"/>
            <a:ext cx="382905" cy="3835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it-IT" sz="1400" b="1" noProof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04</a:t>
            </a:r>
          </a:p>
        </p:txBody>
      </p:sp>
      <p:sp>
        <p:nvSpPr>
          <p:cNvPr id="33" name="椭圆 2">
            <a:extLst>
              <a:ext uri="{FF2B5EF4-FFF2-40B4-BE49-F238E27FC236}">
                <a16:creationId xmlns:a16="http://schemas.microsoft.com/office/drawing/2014/main" id="{CA4B9EA8-4786-BD34-897A-2CFE918106B7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10153650" y="2647315"/>
            <a:ext cx="382905" cy="3835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it-IT" sz="1400" b="1" noProof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06</a:t>
            </a:r>
          </a:p>
        </p:txBody>
      </p:sp>
      <p:sp>
        <p:nvSpPr>
          <p:cNvPr id="34" name="燕尾形 9">
            <a:extLst>
              <a:ext uri="{FF2B5EF4-FFF2-40B4-BE49-F238E27FC236}">
                <a16:creationId xmlns:a16="http://schemas.microsoft.com/office/drawing/2014/main" id="{CFFD1376-E814-AFC3-8A7C-F7B09A0B6552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 flipV="1">
            <a:off x="1048385" y="3725545"/>
            <a:ext cx="202565" cy="186690"/>
          </a:xfrm>
          <a:prstGeom prst="chevron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燕尾形 12">
            <a:extLst>
              <a:ext uri="{FF2B5EF4-FFF2-40B4-BE49-F238E27FC236}">
                <a16:creationId xmlns:a16="http://schemas.microsoft.com/office/drawing/2014/main" id="{ECCBBBE7-796E-45EA-38C2-2DA64AB7C35E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 flipV="1">
            <a:off x="11152505" y="3725545"/>
            <a:ext cx="202565" cy="186690"/>
          </a:xfrm>
          <a:prstGeom prst="chevron">
            <a:avLst/>
          </a:prstGeom>
          <a:solidFill>
            <a:schemeClr val="accent1"/>
          </a:soli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it-IT" noProof="0"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2713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1D535-5D48-E0A3-6531-CA15376DE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D70202-A54D-5BD7-2BB2-9C8D1DF2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it-IT" b="1" noProof="0">
                <a:solidFill>
                  <a:schemeClr val="tx2"/>
                </a:solidFill>
              </a:rPr>
              <a:t>Project Pipeline</a:t>
            </a:r>
          </a:p>
        </p:txBody>
      </p:sp>
      <p:pic>
        <p:nvPicPr>
          <p:cNvPr id="2" name="Immagine 1" descr="Immagine che contiene testo, schermata, linea, bianco&#10;&#10;Il contenuto generato dall'IA potrebbe non essere corretto.">
            <a:extLst>
              <a:ext uri="{FF2B5EF4-FFF2-40B4-BE49-F238E27FC236}">
                <a16:creationId xmlns:a16="http://schemas.microsoft.com/office/drawing/2014/main" id="{B119113E-3844-0085-E045-840436D71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38913"/>
            <a:ext cx="10515600" cy="15247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9947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16CEF-DD3E-3DDD-CCDA-E08CD1AE2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57288A-26C2-8988-E591-9FC89CAF2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77" y="872917"/>
            <a:ext cx="10800000" cy="720000"/>
          </a:xfrm>
        </p:spPr>
        <p:txBody>
          <a:bodyPr anchor="ctr">
            <a:normAutofit/>
          </a:bodyPr>
          <a:lstStyle/>
          <a:p>
            <a:r>
              <a:rPr lang="it-IT" sz="4400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ea"/>
                <a:sym typeface="+mn-lt"/>
              </a:rPr>
              <a:t>01-Acquisizione delle Immagini</a:t>
            </a:r>
          </a:p>
        </p:txBody>
      </p:sp>
      <p:sp>
        <p:nvSpPr>
          <p:cNvPr id="2" name="任意多边形: 形状 31">
            <a:extLst>
              <a:ext uri="{FF2B5EF4-FFF2-40B4-BE49-F238E27FC236}">
                <a16:creationId xmlns:a16="http://schemas.microsoft.com/office/drawing/2014/main" id="{A2086821-ACF4-1BBE-7338-461B5504108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91670" y="3484725"/>
            <a:ext cx="399223" cy="1024024"/>
          </a:xfrm>
          <a:custGeom>
            <a:avLst/>
            <a:gdLst>
              <a:gd name="connsiteX0" fmla="*/ 2727 w 519110"/>
              <a:gd name="connsiteY0" fmla="*/ 0 h 1032855"/>
              <a:gd name="connsiteX1" fmla="*/ 519110 w 519110"/>
              <a:gd name="connsiteY1" fmla="*/ 516428 h 1032855"/>
              <a:gd name="connsiteX2" fmla="*/ 2727 w 519110"/>
              <a:gd name="connsiteY2" fmla="*/ 1032855 h 1032855"/>
              <a:gd name="connsiteX3" fmla="*/ 0 w 519110"/>
              <a:gd name="connsiteY3" fmla="*/ 1032581 h 1032855"/>
              <a:gd name="connsiteX4" fmla="*/ 0 w 519110"/>
              <a:gd name="connsiteY4" fmla="*/ 275 h 1032855"/>
              <a:gd name="connsiteX5" fmla="*/ 2727 w 519110"/>
              <a:gd name="connsiteY5" fmla="*/ 0 h 103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110" h="1032855">
                <a:moveTo>
                  <a:pt x="2727" y="0"/>
                </a:moveTo>
                <a:cubicBezTo>
                  <a:pt x="287918" y="0"/>
                  <a:pt x="519110" y="231212"/>
                  <a:pt x="519110" y="516428"/>
                </a:cubicBezTo>
                <a:cubicBezTo>
                  <a:pt x="519110" y="801643"/>
                  <a:pt x="287918" y="1032855"/>
                  <a:pt x="2727" y="1032855"/>
                </a:cubicBezTo>
                <a:lnTo>
                  <a:pt x="0" y="1032581"/>
                </a:lnTo>
                <a:lnTo>
                  <a:pt x="0" y="275"/>
                </a:lnTo>
                <a:lnTo>
                  <a:pt x="27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<a:noAutofit/>
          </a:bodyPr>
          <a:lstStyle/>
          <a:p>
            <a:pPr algn="ctr"/>
            <a:r>
              <a:rPr lang="it-IT" sz="2400" b="1" noProof="0">
                <a:solidFill>
                  <a:schemeClr val="tx1"/>
                </a:solidFill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DCF5BB7D-077C-609E-A3C5-D95AD7647871}"/>
              </a:ext>
            </a:extLst>
          </p:cNvPr>
          <p:cNvGrpSpPr/>
          <p:nvPr/>
        </p:nvGrpSpPr>
        <p:grpSpPr>
          <a:xfrm>
            <a:off x="202488" y="2487158"/>
            <a:ext cx="11671750" cy="3055303"/>
            <a:chOff x="696879" y="2457661"/>
            <a:chExt cx="11671750" cy="305530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A1E980A-374B-6E71-EBF4-E4D3A500644A}"/>
                </a:ext>
              </a:extLst>
            </p:cNvPr>
            <p:cNvGrpSpPr/>
            <p:nvPr/>
          </p:nvGrpSpPr>
          <p:grpSpPr>
            <a:xfrm>
              <a:off x="696879" y="2457661"/>
              <a:ext cx="9523480" cy="3045472"/>
              <a:chOff x="605439" y="2356456"/>
              <a:chExt cx="12383397" cy="3071737"/>
            </a:xfrm>
          </p:grpSpPr>
          <p:sp>
            <p:nvSpPr>
              <p:cNvPr id="65" name="Freeform 4">
                <a:extLst>
                  <a:ext uri="{FF2B5EF4-FFF2-40B4-BE49-F238E27FC236}">
                    <a16:creationId xmlns:a16="http://schemas.microsoft.com/office/drawing/2014/main" id="{C0FF88CF-E4F2-23E1-D889-9E142C2889B4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7543504" y="2363163"/>
                <a:ext cx="2640525" cy="3065030"/>
              </a:xfrm>
              <a:custGeom>
                <a:avLst/>
                <a:gdLst>
                  <a:gd name="connsiteX0" fmla="*/ 2901949 w 3176990"/>
                  <a:gd name="connsiteY0" fmla="*/ 0 h 2901950"/>
                  <a:gd name="connsiteX1" fmla="*/ 2901948 w 3176990"/>
                  <a:gd name="connsiteY1" fmla="*/ 1181659 h 2901950"/>
                  <a:gd name="connsiteX2" fmla="*/ 3176990 w 3176990"/>
                  <a:gd name="connsiteY2" fmla="*/ 1450974 h 2901950"/>
                  <a:gd name="connsiteX3" fmla="*/ 2901948 w 3176990"/>
                  <a:gd name="connsiteY3" fmla="*/ 1720293 h 2901950"/>
                  <a:gd name="connsiteX4" fmla="*/ 2901947 w 3176990"/>
                  <a:gd name="connsiteY4" fmla="*/ 2901950 h 2901950"/>
                  <a:gd name="connsiteX5" fmla="*/ 0 w 3176990"/>
                  <a:gd name="connsiteY5" fmla="*/ 2901949 h 2901950"/>
                  <a:gd name="connsiteX6" fmla="*/ 1 w 3176990"/>
                  <a:gd name="connsiteY6" fmla="*/ 1 h 290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6990" h="2901950">
                    <a:moveTo>
                      <a:pt x="2901949" y="0"/>
                    </a:moveTo>
                    <a:lnTo>
                      <a:pt x="2901948" y="1181659"/>
                    </a:lnTo>
                    <a:lnTo>
                      <a:pt x="3176990" y="1450974"/>
                    </a:lnTo>
                    <a:lnTo>
                      <a:pt x="2901948" y="1720293"/>
                    </a:lnTo>
                    <a:lnTo>
                      <a:pt x="2901947" y="2901950"/>
                    </a:lnTo>
                    <a:lnTo>
                      <a:pt x="0" y="29019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9450" tIns="479653" rIns="431477" bIns="479653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endParaRPr lang="it-IT" sz="1100" b="1" noProof="0">
                  <a:solidFill>
                    <a:schemeClr val="tx2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7" name="Freeform 19">
                <a:extLst>
                  <a:ext uri="{FF2B5EF4-FFF2-40B4-BE49-F238E27FC236}">
                    <a16:creationId xmlns:a16="http://schemas.microsoft.com/office/drawing/2014/main" id="{55D0C408-400A-67EE-865C-94458ED6B2D9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4750104" y="2356456"/>
                <a:ext cx="2640525" cy="3065030"/>
              </a:xfrm>
              <a:custGeom>
                <a:avLst/>
                <a:gdLst>
                  <a:gd name="connsiteX0" fmla="*/ 2901948 w 3176987"/>
                  <a:gd name="connsiteY0" fmla="*/ 0 h 2901950"/>
                  <a:gd name="connsiteX1" fmla="*/ 2901948 w 3176987"/>
                  <a:gd name="connsiteY1" fmla="*/ 1181659 h 2901950"/>
                  <a:gd name="connsiteX2" fmla="*/ 3176987 w 3176987"/>
                  <a:gd name="connsiteY2" fmla="*/ 1450976 h 2901950"/>
                  <a:gd name="connsiteX3" fmla="*/ 2901947 w 3176987"/>
                  <a:gd name="connsiteY3" fmla="*/ 1720294 h 2901950"/>
                  <a:gd name="connsiteX4" fmla="*/ 2901948 w 3176987"/>
                  <a:gd name="connsiteY4" fmla="*/ 2901950 h 2901950"/>
                  <a:gd name="connsiteX5" fmla="*/ 2 w 3176987"/>
                  <a:gd name="connsiteY5" fmla="*/ 2901950 h 2901950"/>
                  <a:gd name="connsiteX6" fmla="*/ 0 w 3176987"/>
                  <a:gd name="connsiteY6" fmla="*/ 1 h 290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6987" h="2901950">
                    <a:moveTo>
                      <a:pt x="2901948" y="0"/>
                    </a:moveTo>
                    <a:lnTo>
                      <a:pt x="2901948" y="1181659"/>
                    </a:lnTo>
                    <a:lnTo>
                      <a:pt x="3176987" y="1450976"/>
                    </a:lnTo>
                    <a:lnTo>
                      <a:pt x="2901947" y="1720294"/>
                    </a:lnTo>
                    <a:lnTo>
                      <a:pt x="2901948" y="2901950"/>
                    </a:lnTo>
                    <a:lnTo>
                      <a:pt x="2" y="29019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50121" tIns="479653" rIns="430806" bIns="479653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endParaRPr lang="it-IT" sz="1000" b="1" noProof="0">
                  <a:solidFill>
                    <a:schemeClr val="tx2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ED8652C2-5801-030A-048F-A6EFDEDD2E9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605439" y="3362627"/>
                <a:ext cx="519110" cy="1032855"/>
              </a:xfrm>
              <a:custGeom>
                <a:avLst/>
                <a:gdLst>
                  <a:gd name="connsiteX0" fmla="*/ 2727 w 519110"/>
                  <a:gd name="connsiteY0" fmla="*/ 0 h 1032855"/>
                  <a:gd name="connsiteX1" fmla="*/ 519110 w 519110"/>
                  <a:gd name="connsiteY1" fmla="*/ 516428 h 1032855"/>
                  <a:gd name="connsiteX2" fmla="*/ 2727 w 519110"/>
                  <a:gd name="connsiteY2" fmla="*/ 1032855 h 1032855"/>
                  <a:gd name="connsiteX3" fmla="*/ 0 w 519110"/>
                  <a:gd name="connsiteY3" fmla="*/ 1032581 h 1032855"/>
                  <a:gd name="connsiteX4" fmla="*/ 0 w 519110"/>
                  <a:gd name="connsiteY4" fmla="*/ 275 h 1032855"/>
                  <a:gd name="connsiteX5" fmla="*/ 2727 w 519110"/>
                  <a:gd name="connsiteY5" fmla="*/ 0 h 103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9110" h="1032855">
                    <a:moveTo>
                      <a:pt x="2727" y="0"/>
                    </a:moveTo>
                    <a:cubicBezTo>
                      <a:pt x="287918" y="0"/>
                      <a:pt x="519110" y="231212"/>
                      <a:pt x="519110" y="516428"/>
                    </a:cubicBezTo>
                    <a:cubicBezTo>
                      <a:pt x="519110" y="801643"/>
                      <a:pt x="287918" y="1032855"/>
                      <a:pt x="2727" y="1032855"/>
                    </a:cubicBezTo>
                    <a:lnTo>
                      <a:pt x="0" y="1032581"/>
                    </a:lnTo>
                    <a:lnTo>
                      <a:pt x="0" y="275"/>
                    </a:lnTo>
                    <a:lnTo>
                      <a:pt x="272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it-IT" sz="2400" b="1" noProof="0">
                    <a:solidFill>
                      <a:schemeClr val="tx1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03993CF0-3D70-7733-0213-551F28C871E0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4766553" y="3362626"/>
                <a:ext cx="519110" cy="1032855"/>
              </a:xfrm>
              <a:custGeom>
                <a:avLst/>
                <a:gdLst>
                  <a:gd name="connsiteX0" fmla="*/ 2727 w 519110"/>
                  <a:gd name="connsiteY0" fmla="*/ 0 h 1032855"/>
                  <a:gd name="connsiteX1" fmla="*/ 519110 w 519110"/>
                  <a:gd name="connsiteY1" fmla="*/ 516428 h 1032855"/>
                  <a:gd name="connsiteX2" fmla="*/ 2727 w 519110"/>
                  <a:gd name="connsiteY2" fmla="*/ 1032855 h 1032855"/>
                  <a:gd name="connsiteX3" fmla="*/ 0 w 519110"/>
                  <a:gd name="connsiteY3" fmla="*/ 1032581 h 1032855"/>
                  <a:gd name="connsiteX4" fmla="*/ 0 w 519110"/>
                  <a:gd name="connsiteY4" fmla="*/ 275 h 1032855"/>
                  <a:gd name="connsiteX5" fmla="*/ 2727 w 519110"/>
                  <a:gd name="connsiteY5" fmla="*/ 0 h 103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9110" h="1032855">
                    <a:moveTo>
                      <a:pt x="2727" y="0"/>
                    </a:moveTo>
                    <a:cubicBezTo>
                      <a:pt x="287918" y="0"/>
                      <a:pt x="519110" y="231212"/>
                      <a:pt x="519110" y="516428"/>
                    </a:cubicBezTo>
                    <a:cubicBezTo>
                      <a:pt x="519110" y="801643"/>
                      <a:pt x="287918" y="1032855"/>
                      <a:pt x="2727" y="1032855"/>
                    </a:cubicBezTo>
                    <a:lnTo>
                      <a:pt x="0" y="1032581"/>
                    </a:lnTo>
                    <a:lnTo>
                      <a:pt x="0" y="275"/>
                    </a:lnTo>
                    <a:lnTo>
                      <a:pt x="272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it-IT" sz="2400" b="1" noProof="0">
                    <a:solidFill>
                      <a:schemeClr val="tx1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2</a:t>
                </a:r>
              </a:p>
            </p:txBody>
          </p:sp>
          <p:sp>
            <p:nvSpPr>
              <p:cNvPr id="139" name="Freeform 25">
                <a:extLst>
                  <a:ext uri="{FF2B5EF4-FFF2-40B4-BE49-F238E27FC236}">
                    <a16:creationId xmlns:a16="http://schemas.microsoft.com/office/drawing/2014/main" id="{09A55B82-AC72-AD42-A2F5-2B30A8608B23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719119" y="2356456"/>
                <a:ext cx="3821744" cy="3065030"/>
              </a:xfrm>
              <a:custGeom>
                <a:avLst/>
                <a:gdLst>
                  <a:gd name="connsiteX0" fmla="*/ 2901950 w 3176989"/>
                  <a:gd name="connsiteY0" fmla="*/ 0 h 2901951"/>
                  <a:gd name="connsiteX1" fmla="*/ 2901949 w 3176989"/>
                  <a:gd name="connsiteY1" fmla="*/ 1181659 h 2901951"/>
                  <a:gd name="connsiteX2" fmla="*/ 3176989 w 3176989"/>
                  <a:gd name="connsiteY2" fmla="*/ 1450977 h 2901951"/>
                  <a:gd name="connsiteX3" fmla="*/ 2901951 w 3176989"/>
                  <a:gd name="connsiteY3" fmla="*/ 1720295 h 2901951"/>
                  <a:gd name="connsiteX4" fmla="*/ 2901949 w 3176989"/>
                  <a:gd name="connsiteY4" fmla="*/ 2901951 h 2901951"/>
                  <a:gd name="connsiteX5" fmla="*/ 0 w 3176989"/>
                  <a:gd name="connsiteY5" fmla="*/ 2901950 h 2901951"/>
                  <a:gd name="connsiteX6" fmla="*/ 1 w 3176989"/>
                  <a:gd name="connsiteY6" fmla="*/ 1 h 2901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6989" h="2901951">
                    <a:moveTo>
                      <a:pt x="2901950" y="0"/>
                    </a:moveTo>
                    <a:lnTo>
                      <a:pt x="2901949" y="1181659"/>
                    </a:lnTo>
                    <a:lnTo>
                      <a:pt x="3176989" y="1450977"/>
                    </a:lnTo>
                    <a:lnTo>
                      <a:pt x="2901951" y="1720295"/>
                    </a:lnTo>
                    <a:lnTo>
                      <a:pt x="2901949" y="2901951"/>
                    </a:lnTo>
                    <a:lnTo>
                      <a:pt x="0" y="29019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9450" tIns="479653" rIns="431477" bIns="479653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endParaRPr lang="it-IT" sz="1050" noProof="0">
                  <a:solidFill>
                    <a:schemeClr val="bg1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019A57C8-6530-E7B6-0A60-A06925B0370D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7543504" y="3389166"/>
                <a:ext cx="519110" cy="1032855"/>
              </a:xfrm>
              <a:custGeom>
                <a:avLst/>
                <a:gdLst>
                  <a:gd name="connsiteX0" fmla="*/ 2727 w 519110"/>
                  <a:gd name="connsiteY0" fmla="*/ 0 h 1032855"/>
                  <a:gd name="connsiteX1" fmla="*/ 519110 w 519110"/>
                  <a:gd name="connsiteY1" fmla="*/ 516428 h 1032855"/>
                  <a:gd name="connsiteX2" fmla="*/ 2727 w 519110"/>
                  <a:gd name="connsiteY2" fmla="*/ 1032855 h 1032855"/>
                  <a:gd name="connsiteX3" fmla="*/ 0 w 519110"/>
                  <a:gd name="connsiteY3" fmla="*/ 1032581 h 1032855"/>
                  <a:gd name="connsiteX4" fmla="*/ 0 w 519110"/>
                  <a:gd name="connsiteY4" fmla="*/ 275 h 1032855"/>
                  <a:gd name="connsiteX5" fmla="*/ 2727 w 519110"/>
                  <a:gd name="connsiteY5" fmla="*/ 0 h 103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9110" h="1032855">
                    <a:moveTo>
                      <a:pt x="2727" y="0"/>
                    </a:moveTo>
                    <a:cubicBezTo>
                      <a:pt x="287918" y="0"/>
                      <a:pt x="519110" y="231212"/>
                      <a:pt x="519110" y="516428"/>
                    </a:cubicBezTo>
                    <a:cubicBezTo>
                      <a:pt x="519110" y="801643"/>
                      <a:pt x="287918" y="1032855"/>
                      <a:pt x="2727" y="1032855"/>
                    </a:cubicBezTo>
                    <a:lnTo>
                      <a:pt x="0" y="1032581"/>
                    </a:lnTo>
                    <a:lnTo>
                      <a:pt x="0" y="275"/>
                    </a:lnTo>
                    <a:lnTo>
                      <a:pt x="272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it-IT" sz="2400" b="1" noProof="0">
                    <a:solidFill>
                      <a:schemeClr val="tx1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6" name="Freeform 19">
                <a:extLst>
                  <a:ext uri="{FF2B5EF4-FFF2-40B4-BE49-F238E27FC236}">
                    <a16:creationId xmlns:a16="http://schemas.microsoft.com/office/drawing/2014/main" id="{3BE3DE9C-C636-2CEF-67DD-06824DEA3AB0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10348311" y="2356456"/>
                <a:ext cx="2640525" cy="3065030"/>
              </a:xfrm>
              <a:custGeom>
                <a:avLst/>
                <a:gdLst>
                  <a:gd name="connsiteX0" fmla="*/ 2901948 w 3176987"/>
                  <a:gd name="connsiteY0" fmla="*/ 0 h 2901950"/>
                  <a:gd name="connsiteX1" fmla="*/ 2901948 w 3176987"/>
                  <a:gd name="connsiteY1" fmla="*/ 1181659 h 2901950"/>
                  <a:gd name="connsiteX2" fmla="*/ 3176987 w 3176987"/>
                  <a:gd name="connsiteY2" fmla="*/ 1450976 h 2901950"/>
                  <a:gd name="connsiteX3" fmla="*/ 2901947 w 3176987"/>
                  <a:gd name="connsiteY3" fmla="*/ 1720294 h 2901950"/>
                  <a:gd name="connsiteX4" fmla="*/ 2901948 w 3176987"/>
                  <a:gd name="connsiteY4" fmla="*/ 2901950 h 2901950"/>
                  <a:gd name="connsiteX5" fmla="*/ 2 w 3176987"/>
                  <a:gd name="connsiteY5" fmla="*/ 2901950 h 2901950"/>
                  <a:gd name="connsiteX6" fmla="*/ 0 w 3176987"/>
                  <a:gd name="connsiteY6" fmla="*/ 1 h 290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76987" h="2901950">
                    <a:moveTo>
                      <a:pt x="2901948" y="0"/>
                    </a:moveTo>
                    <a:lnTo>
                      <a:pt x="2901948" y="1181659"/>
                    </a:lnTo>
                    <a:lnTo>
                      <a:pt x="3176987" y="1450976"/>
                    </a:lnTo>
                    <a:lnTo>
                      <a:pt x="2901947" y="1720294"/>
                    </a:lnTo>
                    <a:lnTo>
                      <a:pt x="2901948" y="2901950"/>
                    </a:lnTo>
                    <a:lnTo>
                      <a:pt x="2" y="29019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50120" tIns="479653" rIns="430807" bIns="479653" numCol="1" spcCol="0" rtlCol="0" fromWordArt="0" anchor="ctr" anchorCtr="0" forceAA="0" compatLnSpc="1">
                <a:noAutofit/>
              </a:bodyPr>
              <a:lstStyle/>
              <a:p>
                <a:pPr>
                  <a:lnSpc>
                    <a:spcPct val="130000"/>
                  </a:lnSpc>
                  <a:spcAft>
                    <a:spcPts val="1200"/>
                  </a:spcAft>
                </a:pPr>
                <a:endParaRPr lang="it-IT" sz="900" b="1" noProof="0">
                  <a:solidFill>
                    <a:schemeClr val="tx2"/>
                  </a:solidFill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4CBFD5C1-9D5B-1422-89DD-7CBF8F34E076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10336905" y="3389166"/>
                <a:ext cx="519110" cy="1032855"/>
              </a:xfrm>
              <a:custGeom>
                <a:avLst/>
                <a:gdLst>
                  <a:gd name="connsiteX0" fmla="*/ 2727 w 519110"/>
                  <a:gd name="connsiteY0" fmla="*/ 0 h 1032855"/>
                  <a:gd name="connsiteX1" fmla="*/ 519110 w 519110"/>
                  <a:gd name="connsiteY1" fmla="*/ 516428 h 1032855"/>
                  <a:gd name="connsiteX2" fmla="*/ 2727 w 519110"/>
                  <a:gd name="connsiteY2" fmla="*/ 1032855 h 1032855"/>
                  <a:gd name="connsiteX3" fmla="*/ 0 w 519110"/>
                  <a:gd name="connsiteY3" fmla="*/ 1032581 h 1032855"/>
                  <a:gd name="connsiteX4" fmla="*/ 0 w 519110"/>
                  <a:gd name="connsiteY4" fmla="*/ 275 h 1032855"/>
                  <a:gd name="connsiteX5" fmla="*/ 2727 w 519110"/>
                  <a:gd name="connsiteY5" fmla="*/ 0 h 1032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9110" h="1032855">
                    <a:moveTo>
                      <a:pt x="2727" y="0"/>
                    </a:moveTo>
                    <a:cubicBezTo>
                      <a:pt x="287918" y="0"/>
                      <a:pt x="519110" y="231212"/>
                      <a:pt x="519110" y="516428"/>
                    </a:cubicBezTo>
                    <a:cubicBezTo>
                      <a:pt x="519110" y="801643"/>
                      <a:pt x="287918" y="1032855"/>
                      <a:pt x="2727" y="1032855"/>
                    </a:cubicBezTo>
                    <a:lnTo>
                      <a:pt x="0" y="1032581"/>
                    </a:lnTo>
                    <a:lnTo>
                      <a:pt x="0" y="275"/>
                    </a:lnTo>
                    <a:lnTo>
                      <a:pt x="272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it-IT" sz="2400" b="1" noProof="0">
                    <a:solidFill>
                      <a:schemeClr val="tx1"/>
                    </a:solidFill>
                    <a:ea typeface="微软雅黑" panose="020B0503020204020204" pitchFamily="34" charset="-122"/>
                    <a:cs typeface="+mn-ea"/>
                    <a:sym typeface="+mn-lt"/>
                  </a:rPr>
                  <a:t>4</a:t>
                </a:r>
              </a:p>
            </p:txBody>
          </p:sp>
        </p:grpSp>
        <p:sp>
          <p:nvSpPr>
            <p:cNvPr id="10" name="Freeform 19">
              <a:extLst>
                <a:ext uri="{FF2B5EF4-FFF2-40B4-BE49-F238E27FC236}">
                  <a16:creationId xmlns:a16="http://schemas.microsoft.com/office/drawing/2014/main" id="{4C94744A-940D-8001-21B0-FACF2B5318A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0337927" y="2474142"/>
              <a:ext cx="2030702" cy="3038822"/>
            </a:xfrm>
            <a:custGeom>
              <a:avLst/>
              <a:gdLst>
                <a:gd name="connsiteX0" fmla="*/ 2901948 w 3176987"/>
                <a:gd name="connsiteY0" fmla="*/ 0 h 2901950"/>
                <a:gd name="connsiteX1" fmla="*/ 2901948 w 3176987"/>
                <a:gd name="connsiteY1" fmla="*/ 1181659 h 2901950"/>
                <a:gd name="connsiteX2" fmla="*/ 3176987 w 3176987"/>
                <a:gd name="connsiteY2" fmla="*/ 1450976 h 2901950"/>
                <a:gd name="connsiteX3" fmla="*/ 2901947 w 3176987"/>
                <a:gd name="connsiteY3" fmla="*/ 1720294 h 2901950"/>
                <a:gd name="connsiteX4" fmla="*/ 2901948 w 3176987"/>
                <a:gd name="connsiteY4" fmla="*/ 2901950 h 2901950"/>
                <a:gd name="connsiteX5" fmla="*/ 2 w 3176987"/>
                <a:gd name="connsiteY5" fmla="*/ 2901950 h 2901950"/>
                <a:gd name="connsiteX6" fmla="*/ 0 w 3176987"/>
                <a:gd name="connsiteY6" fmla="*/ 1 h 290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987" h="2901950">
                  <a:moveTo>
                    <a:pt x="2901948" y="0"/>
                  </a:moveTo>
                  <a:lnTo>
                    <a:pt x="2901948" y="1181659"/>
                  </a:lnTo>
                  <a:lnTo>
                    <a:pt x="3176987" y="1450976"/>
                  </a:lnTo>
                  <a:lnTo>
                    <a:pt x="2901947" y="1720294"/>
                  </a:lnTo>
                  <a:lnTo>
                    <a:pt x="2901948" y="2901950"/>
                  </a:lnTo>
                  <a:lnTo>
                    <a:pt x="2" y="29019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50120" tIns="479653" rIns="430807" bIns="479653" numCol="1" spcCol="0" rtlCol="0" fromWordArt="0" anchor="ctr" anchorCtr="0" forceAA="0" compatLnSpc="1">
              <a:noAutofit/>
            </a:bodyPr>
            <a:lstStyle/>
            <a:p>
              <a:pPr>
                <a:lnSpc>
                  <a:spcPct val="130000"/>
                </a:lnSpc>
                <a:spcAft>
                  <a:spcPts val="1200"/>
                </a:spcAft>
              </a:pPr>
              <a:endParaRPr lang="it-IT" sz="1000" b="1" noProof="0">
                <a:solidFill>
                  <a:schemeClr val="tx2"/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1" name="任意多边形: 形状 36">
            <a:extLst>
              <a:ext uri="{FF2B5EF4-FFF2-40B4-BE49-F238E27FC236}">
                <a16:creationId xmlns:a16="http://schemas.microsoft.com/office/drawing/2014/main" id="{12C84C22-B963-DBA4-E385-75FD297F768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852310" y="3511038"/>
            <a:ext cx="399223" cy="1024023"/>
          </a:xfrm>
          <a:custGeom>
            <a:avLst/>
            <a:gdLst>
              <a:gd name="connsiteX0" fmla="*/ 2727 w 519110"/>
              <a:gd name="connsiteY0" fmla="*/ 0 h 1032855"/>
              <a:gd name="connsiteX1" fmla="*/ 519110 w 519110"/>
              <a:gd name="connsiteY1" fmla="*/ 516428 h 1032855"/>
              <a:gd name="connsiteX2" fmla="*/ 2727 w 519110"/>
              <a:gd name="connsiteY2" fmla="*/ 1032855 h 1032855"/>
              <a:gd name="connsiteX3" fmla="*/ 0 w 519110"/>
              <a:gd name="connsiteY3" fmla="*/ 1032581 h 1032855"/>
              <a:gd name="connsiteX4" fmla="*/ 0 w 519110"/>
              <a:gd name="connsiteY4" fmla="*/ 275 h 1032855"/>
              <a:gd name="connsiteX5" fmla="*/ 2727 w 519110"/>
              <a:gd name="connsiteY5" fmla="*/ 0 h 103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110" h="1032855">
                <a:moveTo>
                  <a:pt x="2727" y="0"/>
                </a:moveTo>
                <a:cubicBezTo>
                  <a:pt x="287918" y="0"/>
                  <a:pt x="519110" y="231212"/>
                  <a:pt x="519110" y="516428"/>
                </a:cubicBezTo>
                <a:cubicBezTo>
                  <a:pt x="519110" y="801643"/>
                  <a:pt x="287918" y="1032855"/>
                  <a:pt x="2727" y="1032855"/>
                </a:cubicBezTo>
                <a:lnTo>
                  <a:pt x="0" y="1032581"/>
                </a:lnTo>
                <a:lnTo>
                  <a:pt x="0" y="275"/>
                </a:lnTo>
                <a:lnTo>
                  <a:pt x="27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<a:noAutofit/>
          </a:bodyPr>
          <a:lstStyle/>
          <a:p>
            <a:pPr algn="ctr"/>
            <a:r>
              <a:rPr lang="it-IT" sz="2400" b="1" noProof="0">
                <a:solidFill>
                  <a:schemeClr val="tx1"/>
                </a:solidFill>
                <a:ea typeface="微软雅黑" panose="020B0503020204020204" pitchFamily="34" charset="-122"/>
                <a:cs typeface="+mn-ea"/>
                <a:sym typeface="+mn-lt"/>
              </a:rPr>
              <a:t>5</a:t>
            </a:r>
          </a:p>
        </p:txBody>
      </p:sp>
      <p:sp>
        <p:nvSpPr>
          <p:cNvPr id="13" name="任意多边形: 形状 31">
            <a:extLst>
              <a:ext uri="{FF2B5EF4-FFF2-40B4-BE49-F238E27FC236}">
                <a16:creationId xmlns:a16="http://schemas.microsoft.com/office/drawing/2014/main" id="{102D0340-E8C5-14B9-3342-2F6D6507A33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83982" y="3458497"/>
            <a:ext cx="399223" cy="1024023"/>
          </a:xfrm>
          <a:custGeom>
            <a:avLst/>
            <a:gdLst>
              <a:gd name="connsiteX0" fmla="*/ 2727 w 519110"/>
              <a:gd name="connsiteY0" fmla="*/ 0 h 1032855"/>
              <a:gd name="connsiteX1" fmla="*/ 519110 w 519110"/>
              <a:gd name="connsiteY1" fmla="*/ 516428 h 1032855"/>
              <a:gd name="connsiteX2" fmla="*/ 2727 w 519110"/>
              <a:gd name="connsiteY2" fmla="*/ 1032855 h 1032855"/>
              <a:gd name="connsiteX3" fmla="*/ 0 w 519110"/>
              <a:gd name="connsiteY3" fmla="*/ 1032581 h 1032855"/>
              <a:gd name="connsiteX4" fmla="*/ 0 w 519110"/>
              <a:gd name="connsiteY4" fmla="*/ 275 h 1032855"/>
              <a:gd name="connsiteX5" fmla="*/ 2727 w 519110"/>
              <a:gd name="connsiteY5" fmla="*/ 0 h 103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110" h="1032855">
                <a:moveTo>
                  <a:pt x="2727" y="0"/>
                </a:moveTo>
                <a:cubicBezTo>
                  <a:pt x="287918" y="0"/>
                  <a:pt x="519110" y="231212"/>
                  <a:pt x="519110" y="516428"/>
                </a:cubicBezTo>
                <a:cubicBezTo>
                  <a:pt x="519110" y="801643"/>
                  <a:pt x="287918" y="1032855"/>
                  <a:pt x="2727" y="1032855"/>
                </a:cubicBezTo>
                <a:lnTo>
                  <a:pt x="0" y="1032581"/>
                </a:lnTo>
                <a:lnTo>
                  <a:pt x="0" y="275"/>
                </a:lnTo>
                <a:lnTo>
                  <a:pt x="27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4123" tIns="195954" rIns="145765" bIns="209367" numCol="1" spcCol="0" rtlCol="0" fromWordArt="0" anchor="ctr" anchorCtr="0" forceAA="0" compatLnSpc="1">
            <a:noAutofit/>
          </a:bodyPr>
          <a:lstStyle/>
          <a:p>
            <a:pPr algn="ctr"/>
            <a:r>
              <a:rPr lang="it-IT" sz="2400" b="1" noProof="0">
                <a:solidFill>
                  <a:schemeClr val="tx1"/>
                </a:solidFill>
                <a:ea typeface="微软雅黑" panose="020B0503020204020204" pitchFamily="34" charset="-122"/>
                <a:cs typeface="+mn-ea"/>
                <a:sym typeface="+mn-lt"/>
              </a:rPr>
              <a:t>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BD5378B-F49D-58B3-64FD-9C381F7A72E5}"/>
              </a:ext>
            </a:extLst>
          </p:cNvPr>
          <p:cNvSpPr txBox="1"/>
          <p:nvPr/>
        </p:nvSpPr>
        <p:spPr>
          <a:xfrm>
            <a:off x="3446387" y="2675931"/>
            <a:ext cx="1712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noProof="0">
                <a:solidFill>
                  <a:schemeClr val="tx2"/>
                </a:solidFill>
              </a:rPr>
              <a:t>Segmentazione delle Immagini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B13C9D0-C35C-8D94-D211-0995E444DA98}"/>
              </a:ext>
            </a:extLst>
          </p:cNvPr>
          <p:cNvSpPr txBox="1"/>
          <p:nvPr/>
        </p:nvSpPr>
        <p:spPr>
          <a:xfrm>
            <a:off x="5609347" y="2674573"/>
            <a:ext cx="1705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noProof="0">
                <a:solidFill>
                  <a:schemeClr val="tx2"/>
                </a:solidFill>
              </a:rPr>
              <a:t>Calcolo delle Features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CAD67E6-C8C1-21E1-3C67-499C0DC7F724}"/>
              </a:ext>
            </a:extLst>
          </p:cNvPr>
          <p:cNvSpPr txBox="1"/>
          <p:nvPr/>
        </p:nvSpPr>
        <p:spPr>
          <a:xfrm>
            <a:off x="382200" y="2675931"/>
            <a:ext cx="246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noProof="0">
                <a:solidFill>
                  <a:schemeClr val="bg1"/>
                </a:solidFill>
              </a:rPr>
              <a:t>Acquisizione delle immagini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A83E241-EA3D-212D-F315-2FE1F432726D}"/>
              </a:ext>
            </a:extLst>
          </p:cNvPr>
          <p:cNvSpPr txBox="1"/>
          <p:nvPr/>
        </p:nvSpPr>
        <p:spPr>
          <a:xfrm>
            <a:off x="7702638" y="2674573"/>
            <a:ext cx="1770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noProof="0">
                <a:solidFill>
                  <a:schemeClr val="tx2"/>
                </a:solidFill>
              </a:rPr>
              <a:t>Riconoscimento delle foglie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5A49AA0-F160-AA1A-1E5C-A125FFD627F8}"/>
              </a:ext>
            </a:extLst>
          </p:cNvPr>
          <p:cNvSpPr txBox="1"/>
          <p:nvPr/>
        </p:nvSpPr>
        <p:spPr>
          <a:xfrm>
            <a:off x="9962707" y="2684173"/>
            <a:ext cx="1648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noProof="0">
                <a:solidFill>
                  <a:schemeClr val="tx2"/>
                </a:solidFill>
              </a:rPr>
              <a:t>Classificazione delle Foglie</a:t>
            </a:r>
          </a:p>
        </p:txBody>
      </p:sp>
    </p:spTree>
    <p:extLst>
      <p:ext uri="{BB962C8B-B14F-4D97-AF65-F5344CB8AC3E}">
        <p14:creationId xmlns:p14="http://schemas.microsoft.com/office/powerpoint/2010/main" val="27936762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314_6*l_h_i*1_1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109_5*m_h_f*1_2_1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智能图形项正文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1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1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270"/>
  <p:tag name="KSO_WM_UNIT_LINE_GRADIENT_DIRECTION" val="6"/>
  <p:tag name="KSO_WM_UNIT_LINE_FILL_TYPE" val="5"/>
  <p:tag name="KSO_WM_UNIT_USESOURCEFORMAT_APPLY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1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ORE_SCHEMECOLOR_INDEX_BRIGHTNESS" val="0"/>
  <p:tag name="KSO_WM_UNIT_LINE_FILL_TYPE" val="2"/>
  <p:tag name="KSO_WM_UNIT_SHADOW_SCHEMECOLOR_INDEX_BRIGHTNESS" val="-0.25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1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1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270"/>
  <p:tag name="KSO_WM_UNIT_LINE_GRADIENT_DIRECTION" val="6"/>
  <p:tag name="KSO_WM_UNIT_LINE_FILL_TYPE" val="5"/>
  <p:tag name="KSO_WM_UNIT_USESOURCEFORMAT_APPLY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6,&quot;pos&quot;:0.019999999552965164,&quot;transparency&quot;:0},{&quot;brightness&quot;:0.8999999761581421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298_3*l_h_i*1_2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2"/>
  <p:tag name="KSO_WM_UNIT_FILL_TYPE" val="3"/>
  <p:tag name="KSO_WM_UNIT_TEXT_FILL_FORE_SCHEMECOLOR_INDEX" val="1"/>
  <p:tag name="KSO_WM_UNIT_TEXT_FILL_TYPE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6,&quot;pos&quot;:0.019999999552965164,&quot;transparency&quot;:0},{&quot;brightness&quot;:0.8999999761581421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1298_3*l_h_i*1_4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4"/>
  <p:tag name="KSO_WM_UNIT_FILL_TYPE" val="3"/>
  <p:tag name="KSO_WM_UNIT_TEXT_FILL_FORE_SCHEMECOLOR_INDEX" val="1"/>
  <p:tag name="KSO_WM_UNIT_TEXT_FILL_TYPE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6,&quot;pos&quot;:0.019999999552965164,&quot;transparency&quot;:0},{&quot;brightness&quot;:0.8999999761581421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298_3*l_h_i*1_2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2"/>
  <p:tag name="KSO_WM_UNIT_FILL_TYPE" val="3"/>
  <p:tag name="KSO_WM_UNIT_TEXT_FILL_FORE_SCHEMECOLOR_INDEX" val="1"/>
  <p:tag name="KSO_WM_UNIT_TEX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298_3*l_h_f*1_4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6"/>
  <p:tag name="KSO_WM_UNIT_FILL_FORE_SCHEMECOLOR_INDEX_BRIGHTNESS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298_3*l_h_f*1_1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5"/>
  <p:tag name="KSO_WM_UNIT_FILL_FORE_SCHEMECOLOR_INDEX_BRIGHTNESS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4_1"/>
  <p:tag name="KSO_WM_UNIT_ID" val="diagram20231109_5*m_h_f*1_4_1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智能图形项正文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298_3*l_h_f*1_2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6"/>
  <p:tag name="KSO_WM_UNIT_FILL_FORE_SCHEMECOLOR_INDEX_BRIGHTNESS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5,&quot;pos&quot;:0.019999999552965164,&quot;transparency&quot;:0},{&quot;brightness&quot;:0.8999999761581421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298_3*l_h_i*1_1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1"/>
  <p:tag name="KSO_WM_UNIT_FILL_TYPE" val="3"/>
  <p:tag name="KSO_WM_UNIT_TEXT_FILL_FORE_SCHEMECOLOR_INDEX" val="1"/>
  <p:tag name="KSO_WM_UNIT_TEXT_FILL_TYPE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6,&quot;pos&quot;:0.019999999552965164,&quot;transparency&quot;:0},{&quot;brightness&quot;:0.8999999761581421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298_3*l_h_i*1_2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2"/>
  <p:tag name="KSO_WM_UNIT_FILL_TYPE" val="3"/>
  <p:tag name="KSO_WM_UNIT_TEXT_FILL_FORE_SCHEMECOLOR_INDEX" val="1"/>
  <p:tag name="KSO_WM_UNIT_TEXT_FILL_TYPE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298_3*l_h_f*1_3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5"/>
  <p:tag name="KSO_WM_UNIT_FILL_FORE_SCHEMECOLOR_INDEX_BRIGHTNESS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5,&quot;pos&quot;:0.019999999552965164,&quot;transparency&quot;:0},{&quot;brightness&quot;:0.8999999761581421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298_3*l_h_i*1_3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3"/>
  <p:tag name="KSO_WM_UNIT_FILL_TYPE" val="3"/>
  <p:tag name="KSO_WM_UNIT_TEXT_FILL_FORE_SCHEMECOLOR_INDEX" val="1"/>
  <p:tag name="KSO_WM_UNIT_TEXT_FILL_TYPE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298_3*l_h_f*1_4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6"/>
  <p:tag name="KSO_WM_UNIT_FILL_FORE_SCHEMECOLOR_INDEX_BRIGHTNESS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6,&quot;pos&quot;:0.019999999552965164,&quot;transparency&quot;:0},{&quot;brightness&quot;:0.8999999761581421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1298_3*l_h_i*1_4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4"/>
  <p:tag name="KSO_WM_UNIT_FILL_TYPE" val="3"/>
  <p:tag name="KSO_WM_UNIT_TEXT_FILL_FORE_SCHEMECOLOR_INDEX" val="1"/>
  <p:tag name="KSO_WM_UNIT_TEXT_FILL_TY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7"/>
  <p:tag name="KSO_WM_UNIT_LINE_FORE_SCHEMECOLOR_INDEX_2_TRANS" val="1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7"/>
  <p:tag name="KSO_WM_UNIT_LINE_FORE_SCHEMECOLOR_INDEX_2_TRANS" val="1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7"/>
  <p:tag name="KSO_WM_UNIT_LINE_FORE_SCHEMECOLOR_INDEX_2_TRANS" val="1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1109_5*m_h_f*1_1_1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智能图形项正文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7"/>
  <p:tag name="KSO_WM_UNIT_LINE_FORE_SCHEMECOLOR_INDEX_2_TRANS" val="1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7"/>
  <p:tag name="KSO_WM_UNIT_LINE_FORE_SCHEMECOLOR_INDEX_2_TRANS" val="1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7"/>
  <p:tag name="KSO_WM_UNIT_LINE_FORE_SCHEMECOLOR_INDEX_2_TRANS" val="1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6,&quot;pos&quot;:0.019999999552965164,&quot;transparency&quot;:0},{&quot;brightness&quot;:0.8999999761581421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298_3*l_h_i*1_2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2"/>
  <p:tag name="KSO_WM_UNIT_FILL_TYPE" val="3"/>
  <p:tag name="KSO_WM_UNIT_TEXT_FILL_FORE_SCHEMECOLOR_INDEX" val="1"/>
  <p:tag name="KSO_WM_UNIT_TEXT_FILL_TYPE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6,&quot;pos&quot;:0.019999999552965164,&quot;transparency&quot;:0},{&quot;brightness&quot;:0.8999999761581421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1298_3*l_h_i*1_4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4"/>
  <p:tag name="KSO_WM_UNIT_FILL_TYPE" val="3"/>
  <p:tag name="KSO_WM_UNIT_TEXT_FILL_FORE_SCHEMECOLOR_INDEX" val="1"/>
  <p:tag name="KSO_WM_UNIT_TEXT_FILL_TYPE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6,&quot;pos&quot;:0.019999999552965164,&quot;transparency&quot;:0},{&quot;brightness&quot;:0.8999999761581421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298_3*l_h_i*1_2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2"/>
  <p:tag name="KSO_WM_UNIT_FILL_TYPE" val="3"/>
  <p:tag name="KSO_WM_UNIT_TEXT_FILL_FORE_SCHEMECOLOR_INDEX" val="1"/>
  <p:tag name="KSO_WM_UNIT_TEXT_FILL_TYPE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298_3*l_h_f*1_4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6"/>
  <p:tag name="KSO_WM_UNIT_FILL_FORE_SCHEMECOLOR_INDEX_BRIGHTNESS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298_3*l_h_f*1_1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5"/>
  <p:tag name="KSO_WM_UNIT_FILL_FORE_SCHEMECOLOR_INDEX_BRIGHTNESS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298_3*l_h_f*1_2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6"/>
  <p:tag name="KSO_WM_UNIT_FILL_FORE_SCHEMECOLOR_INDEX_BRIGHTNESS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5,&quot;pos&quot;:0.019999999552965164,&quot;transparency&quot;:0},{&quot;brightness&quot;:0.8999999761581421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298_3*l_h_i*1_1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1"/>
  <p:tag name="KSO_WM_UNIT_FILL_TYPE" val="3"/>
  <p:tag name="KSO_WM_UNIT_TEXT_FILL_FORE_SCHEMECOLOR_INDEX" val="1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109_5*m_h_a*1_2_1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6,&quot;pos&quot;:0.019999999552965164,&quot;transparency&quot;:0},{&quot;brightness&quot;:0.8999999761581421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298_3*l_h_i*1_2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2"/>
  <p:tag name="KSO_WM_UNIT_FILL_TYPE" val="3"/>
  <p:tag name="KSO_WM_UNIT_TEXT_FILL_FORE_SCHEMECOLOR_INDEX" val="1"/>
  <p:tag name="KSO_WM_UNIT_TEXT_FILL_TYPE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298_3*l_h_f*1_3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5"/>
  <p:tag name="KSO_WM_UNIT_FILL_FORE_SCHEMECOLOR_INDEX_BRIGHTNESS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5,&quot;pos&quot;:0.019999999552965164,&quot;transparency&quot;:0},{&quot;brightness&quot;:0.8999999761581421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298_3*l_h_i*1_3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3"/>
  <p:tag name="KSO_WM_UNIT_FILL_TYPE" val="3"/>
  <p:tag name="KSO_WM_UNIT_TEXT_FILL_FORE_SCHEMECOLOR_INDEX" val="1"/>
  <p:tag name="KSO_WM_UNIT_TEXT_FILL_TYPE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298_3*l_h_f*1_4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6"/>
  <p:tag name="KSO_WM_UNIT_FILL_FORE_SCHEMECOLOR_INDEX_BRIGHTNESS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6,&quot;pos&quot;:0.019999999552965164,&quot;transparency&quot;:0},{&quot;brightness&quot;:0.8999999761581421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1298_3*l_h_i*1_4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4"/>
  <p:tag name="KSO_WM_UNIT_FILL_TYPE" val="3"/>
  <p:tag name="KSO_WM_UNIT_TEXT_FILL_FORE_SCHEMECOLOR_INDEX" val="1"/>
  <p:tag name="KSO_WM_UNIT_TEXT_FILL_TY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7"/>
  <p:tag name="KSO_WM_UNIT_LINE_FORE_SCHEMECOLOR_INDEX_2_TRANS" val="1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7"/>
  <p:tag name="KSO_WM_UNIT_LINE_FORE_SCHEMECOLOR_INDEX_2_TRANS" val="1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7"/>
  <p:tag name="KSO_WM_UNIT_LINE_FORE_SCHEMECOLOR_INDEX_2_TRANS" val="1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7"/>
  <p:tag name="KSO_WM_UNIT_LINE_FORE_SCHEMECOLOR_INDEX_2_TRANS" val="1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7"/>
  <p:tag name="KSO_WM_UNIT_LINE_FORE_SCHEMECOLOR_INDEX_2_TRANS" val="1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4_1"/>
  <p:tag name="KSO_WM_UNIT_ID" val="diagram20231109_5*m_h_a*1_4_1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7"/>
  <p:tag name="KSO_WM_UNIT_LINE_FORE_SCHEMECOLOR_INDEX_2_TRANS" val="1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7"/>
  <p:tag name="KSO_WM_UNIT_LINE_FORE_SCHEMECOLOR_INDEX_2_TRANS" val="1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7"/>
  <p:tag name="KSO_WM_UNIT_LINE_FORE_SCHEMECOLOR_INDEX_2_TRANS" val="1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7"/>
  <p:tag name="KSO_WM_UNIT_LINE_FORE_SCHEMECOLOR_INDEX_2_TRANS" val="1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7"/>
  <p:tag name="KSO_WM_UNIT_LINE_FORE_SCHEMECOLOR_INDEX_2_TRANS" val="1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7"/>
  <p:tag name="KSO_WM_UNIT_LINE_FORE_SCHEMECOLOR_INDEX_2_TRANS" val="1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7"/>
  <p:tag name="KSO_WM_UNIT_LINE_FORE_SCHEMECOLOR_INDEX_2_TRANS" val="1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7"/>
  <p:tag name="KSO_WM_UNIT_LINE_FORE_SCHEMECOLOR_INDEX_2_TRANS" val="1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7"/>
  <p:tag name="KSO_WM_UNIT_LINE_FORE_SCHEMECOLOR_INDEX_2_TRANS" val="1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7"/>
  <p:tag name="KSO_WM_UNIT_LINE_FORE_SCHEMECOLOR_INDEX_2_TRANS" val="1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6_1"/>
  <p:tag name="KSO_WM_UNIT_ID" val="diagram20231109_5*m_h_a*1_6_1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7"/>
  <p:tag name="KSO_WM_UNIT_LINE_FORE_SCHEMECOLOR_INDEX_2_TRANS" val="1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7"/>
  <p:tag name="KSO_WM_UNIT_LINE_FORE_SCHEMECOLOR_INDEX_2_TRANS" val="1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7"/>
  <p:tag name="KSO_WM_UNIT_LINE_FORE_SCHEMECOLOR_INDEX_2_TRANS" val="1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109_5*m_h_a*1_1_1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1109_5*m_h_a*1_3_1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5_1"/>
  <p:tag name="KSO_WM_UNIT_ID" val="diagram20231109_5*m_h_a*1_5_1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5*m_h_i*1_4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4_1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type&quot;:0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0314_6*l_h_a*1_1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5*m_h_i*1_6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6_1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type&quot;:0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5*m_h_i*1_2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2_1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type&quot;:0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5*m_h_i*1_3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3_1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5*m_h_i*1_5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5_1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5*m_h_i*1_1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1_1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5*m_h_i*1_1_2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1_2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gradient&quot;:[{&quot;brightness&quot;:0.15000000596046448,&quot;colorType&quot;:1,&quot;foreColorIndex&quot;:5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5*m_h_i*1_6_2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6_2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gradient&quot;:[{&quot;brightness&quot;:0.15000000596046448,&quot;colorType&quot;:1,&quot;foreColorIndex&quot;:8,&quot;pos&quot;:1,&quot;transparency&quot;:0},{&quot;brightness&quot;:0,&quot;colorType&quot;:1,&quot;foreColorIndex&quot;:8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5*m_h_i*1_2_2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2_2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gradient&quot;:[{&quot;brightness&quot;:0.15000000596046448,&quot;colorType&quot;:1,&quot;foreColorIndex&quot;:8,&quot;pos&quot;:1,&quot;transparency&quot;:0},{&quot;brightness&quot;:0,&quot;colorType&quot;:1,&quot;foreColorIndex&quot;:8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5*m_h_i*1_3_2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3_2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gradient&quot;:[{&quot;brightness&quot;:0.15000000596046448,&quot;colorType&quot;:1,&quot;foreColorIndex&quot;:5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5*m_h_i*1_4_2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4_2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gradient&quot;:[{&quot;brightness&quot;:0.15000000596046448,&quot;colorType&quot;:1,&quot;foreColorIndex&quot;:8,&quot;pos&quot;:1,&quot;transparency&quot;:0},{&quot;brightness&quot;:0,&quot;colorType&quot;:1,&quot;foreColorIndex&quot;:8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314_6*l_h_i*1_2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5*m_h_i*1_5_2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5_2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gradient&quot;:[{&quot;brightness&quot;:0.15000000596046448,&quot;colorType&quot;:1,&quot;foreColorIndex&quot;:5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5*m_h_i*1_3_3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SUBTYPE" val="d"/>
  <p:tag name="KSO_WM_UNIT_TYPE" val="m_h_i"/>
  <p:tag name="KSO_WM_UNIT_INDEX" val="1_3_3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5*m_h_i*1_5_3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SUBTYPE" val="d"/>
  <p:tag name="KSO_WM_UNIT_TYPE" val="m_h_i"/>
  <p:tag name="KSO_WM_UNIT_INDEX" val="1_5_3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5*m_h_i*1_1_3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SUBTYPE" val="d"/>
  <p:tag name="KSO_WM_UNIT_TYPE" val="m_h_i"/>
  <p:tag name="KSO_WM_UNIT_INDEX" val="1_1_3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5*m_h_i*1_2_3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SUBTYPE" val="d"/>
  <p:tag name="KSO_WM_UNIT_TYPE" val="m_h_i"/>
  <p:tag name="KSO_WM_UNIT_INDEX" val="1_2_3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8"/>
  <p:tag name="KSO_WM_UNIT_FILL_FORE_SCHEMECOLOR_INDEX_BRIGHTNESS" val="0"/>
  <p:tag name="KSO_WM_UNIT_TEXT_FILL_FORE_SCHEMECOLOR_INDEX" val="1"/>
  <p:tag name="KSO_WM_UNIT_TEXT_FILL_TYPE" val="1"/>
  <p:tag name="KSO_WM_UNIT_PRESET_TEXT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5*m_h_i*1_4_3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SUBTYPE" val="d"/>
  <p:tag name="KSO_WM_UNIT_TYPE" val="m_h_i"/>
  <p:tag name="KSO_WM_UNIT_INDEX" val="1_4_3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8"/>
  <p:tag name="KSO_WM_UNIT_FILL_FORE_SCHEMECOLOR_INDEX_BRIGHTNESS" val="0"/>
  <p:tag name="KSO_WM_UNIT_TEXT_FILL_FORE_SCHEMECOLOR_INDEX" val="1"/>
  <p:tag name="KSO_WM_UNIT_TEXT_FILL_TYPE" val="1"/>
  <p:tag name="KSO_WM_UNIT_PRESET_TEXT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5*m_h_i*1_6_3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SUBTYPE" val="d"/>
  <p:tag name="KSO_WM_UNIT_TYPE" val="m_h_i"/>
  <p:tag name="KSO_WM_UNIT_INDEX" val="1_6_3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8"/>
  <p:tag name="KSO_WM_UNIT_FILL_FORE_SCHEMECOLOR_INDEX_BRIGHTNESS" val="0"/>
  <p:tag name="KSO_WM_UNIT_TEXT_FILL_FORE_SCHEMECOLOR_INDEX" val="1"/>
  <p:tag name="KSO_WM_UNIT_TEXT_FILL_TYPE" val="1"/>
  <p:tag name="KSO_WM_UNIT_PRESET_TEXT" val="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5*m_h_i*1_1_4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1_4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gradient&quot;:[{&quot;brightness&quot;:0.15000000596046448,&quot;colorType&quot;:1,&quot;foreColorIndex&quot;:5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5*m_h_i*1_6_4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6_4"/>
  <p:tag name="KSO_WM_DIAGRAM_MAX_ITEMCNT" val="6"/>
  <p:tag name="KSO_WM_DIAGRAM_MIN_ITEMCNT" val="2"/>
  <p:tag name="KSO_WM_DIAGRAM_VIRTUALLY_FRAME" val="{&quot;height&quot;:264.25,&quot;left&quot;:82.55,&quot;top&quot;:178.45,&quot;width&quot;:811.55}"/>
  <p:tag name="KSO_WM_DIAGRAM_COLOR_MATCH_VALUE" val="{&quot;shape&quot;:{&quot;fill&quot;:{&quot;gradient&quot;:[{&quot;brightness&quot;:0.15000000596046448,&quot;colorType&quot;:1,&quot;foreColorIndex&quot;:8,&quot;pos&quot;:1,&quot;transparency&quot;:0},{&quot;brightness&quot;:0,&quot;colorType&quot;:1,&quot;foreColorIndex&quot;:8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6,&quot;pos&quot;:0.019999999552965164,&quot;transparency&quot;:0},{&quot;brightness&quot;:0.8999999761581421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298_3*l_h_i*1_2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2"/>
  <p:tag name="KSO_WM_UNIT_FILL_TYPE" val="3"/>
  <p:tag name="KSO_WM_UNIT_TEXT_FILL_FORE_SCHEMECOLOR_INDEX" val="1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30314_6*l_h_a*1_2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6,&quot;pos&quot;:0.019999999552965164,&quot;transparency&quot;:0},{&quot;brightness&quot;:0.8999999761581421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1298_3*l_h_i*1_4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4"/>
  <p:tag name="KSO_WM_UNIT_FILL_TYPE" val="3"/>
  <p:tag name="KSO_WM_UNIT_TEXT_FILL_FORE_SCHEMECOLOR_INDEX" val="1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6,&quot;pos&quot;:0.019999999552965164,&quot;transparency&quot;:0},{&quot;brightness&quot;:0.8999999761581421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298_3*l_h_i*1_2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2"/>
  <p:tag name="KSO_WM_UNIT_FILL_TYPE" val="3"/>
  <p:tag name="KSO_WM_UNIT_TEXT_FILL_FORE_SCHEMECOLOR_INDEX" val="1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298_3*l_h_f*1_4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6"/>
  <p:tag name="KSO_WM_UNIT_FILL_FORE_SCHEMECOLOR_INDEX_BRIGHTNESS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298_3*l_h_f*1_1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5"/>
  <p:tag name="KSO_WM_UNIT_FILL_FORE_SCHEMECOLOR_INDEX_BRIGHTNESS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298_3*l_h_f*1_2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6"/>
  <p:tag name="KSO_WM_UNIT_FILL_FORE_SCHEMECOLOR_INDEX_BRIGHTNESS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5,&quot;pos&quot;:0.019999999552965164,&quot;transparency&quot;:0},{&quot;brightness&quot;:0.8999999761581421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298_3*l_h_i*1_1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1"/>
  <p:tag name="KSO_WM_UNIT_FILL_TYPE" val="3"/>
  <p:tag name="KSO_WM_UNIT_TEXT_FILL_FORE_SCHEMECOLOR_INDEX" val="1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6,&quot;pos&quot;:0.019999999552965164,&quot;transparency&quot;:0},{&quot;brightness&quot;:0.8999999761581421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298_3*l_h_i*1_2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2"/>
  <p:tag name="KSO_WM_UNIT_FILL_TYPE" val="3"/>
  <p:tag name="KSO_WM_UNIT_TEXT_FILL_FORE_SCHEMECOLOR_INDEX" val="1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298_3*l_h_f*1_3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5"/>
  <p:tag name="KSO_WM_UNIT_FILL_FORE_SCHEMECOLOR_INDEX_BRIGHTNESS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5,&quot;pos&quot;:0.019999999552965164,&quot;transparency&quot;:0},{&quot;brightness&quot;:0.8999999761581421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298_3*l_h_i*1_3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3"/>
  <p:tag name="KSO_WM_UNIT_FILL_TYPE" val="3"/>
  <p:tag name="KSO_WM_UNIT_TEXT_FILL_FORE_SCHEMECOLOR_INDEX" val="1"/>
  <p:tag name="KSO_WM_UNIT_TEX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298_3*l_h_f*1_4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6"/>
  <p:tag name="KSO_WM_UNIT_FILL_FORE_SCHEMECOLOR_INDEX_BRIGHTNES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314_6*l_h_i*1_3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6,&quot;pos&quot;:0.019999999552965164,&quot;transparency&quot;:0},{&quot;brightness&quot;:0.8999999761581421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1298_3*l_h_i*1_4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4"/>
  <p:tag name="KSO_WM_UNIT_FILL_TYPE" val="3"/>
  <p:tag name="KSO_WM_UNIT_TEXT_FILL_FORE_SCHEMECOLOR_INDEX" val="1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6,&quot;pos&quot;:0.019999999552965164,&quot;transparency&quot;:0},{&quot;brightness&quot;:0.8999999761581421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298_3*l_h_i*1_2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2"/>
  <p:tag name="KSO_WM_UNIT_FILL_TYPE" val="3"/>
  <p:tag name="KSO_WM_UNIT_TEXT_FILL_FORE_SCHEMECOLOR_INDEX" val="1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6,&quot;pos&quot;:0.019999999552965164,&quot;transparency&quot;:0},{&quot;brightness&quot;:0.8999999761581421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1298_3*l_h_i*1_4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4"/>
  <p:tag name="KSO_WM_UNIT_FILL_TYPE" val="3"/>
  <p:tag name="KSO_WM_UNIT_TEXT_FILL_FORE_SCHEMECOLOR_INDEX" val="1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6,&quot;pos&quot;:0.019999999552965164,&quot;transparency&quot;:0},{&quot;brightness&quot;:0.8999999761581421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298_3*l_h_i*1_2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2"/>
  <p:tag name="KSO_WM_UNIT_FILL_TYPE" val="3"/>
  <p:tag name="KSO_WM_UNIT_TEXT_FILL_FORE_SCHEMECOLOR_INDEX" val="1"/>
  <p:tag name="KSO_WM_UNIT_TEXT_FILL_TYP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298_3*l_h_f*1_4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6"/>
  <p:tag name="KSO_WM_UNIT_FILL_FORE_SCHEMECOLOR_INDEX_BRIGHTNESS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298_3*l_h_f*1_1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5"/>
  <p:tag name="KSO_WM_UNIT_FILL_FORE_SCHEMECOLOR_INDEX_BRIGHTNESS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298_3*l_h_f*1_2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6"/>
  <p:tag name="KSO_WM_UNIT_FILL_FORE_SCHEMECOLOR_INDEX_BRIGHTNESS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5,&quot;pos&quot;:0.019999999552965164,&quot;transparency&quot;:0},{&quot;brightness&quot;:0.8999999761581421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298_3*l_h_i*1_1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1"/>
  <p:tag name="KSO_WM_UNIT_FILL_TYPE" val="3"/>
  <p:tag name="KSO_WM_UNIT_TEXT_FILL_FORE_SCHEMECOLOR_INDEX" val="1"/>
  <p:tag name="KSO_WM_UNIT_TEXT_FILL_TYP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6,&quot;pos&quot;:0.019999999552965164,&quot;transparency&quot;:0},{&quot;brightness&quot;:0.8999999761581421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298_3*l_h_i*1_2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2"/>
  <p:tag name="KSO_WM_UNIT_FILL_TYPE" val="3"/>
  <p:tag name="KSO_WM_UNIT_TEXT_FILL_FORE_SCHEMECOLOR_INDEX" val="1"/>
  <p:tag name="KSO_WM_UNIT_TEXT_FILL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298_3*l_h_f*1_3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5"/>
  <p:tag name="KSO_WM_UNIT_FILL_FORE_SCHEMECOLOR_INDEX_BRIGHTNESS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30314_6*l_h_a*1_3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5,&quot;pos&quot;:0.019999999552965164,&quot;transparency&quot;:0},{&quot;brightness&quot;:0.8999999761581421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298_3*l_h_i*1_3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3"/>
  <p:tag name="KSO_WM_UNIT_FILL_TYPE" val="3"/>
  <p:tag name="KSO_WM_UNIT_TEXT_FILL_FORE_SCHEMECOLOR_INDEX" val="1"/>
  <p:tag name="KSO_WM_UNIT_TEXT_FILL_TYP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298_3*l_h_f*1_4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6"/>
  <p:tag name="KSO_WM_UNIT_FILL_FORE_SCHEMECOLOR_INDEX_BRIGHTNESS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6,&quot;pos&quot;:0.019999999552965164,&quot;transparency&quot;:0},{&quot;brightness&quot;:0.8999999761581421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1298_3*l_h_i*1_4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4"/>
  <p:tag name="KSO_WM_UNIT_FILL_TYPE" val="3"/>
  <p:tag name="KSO_WM_UNIT_TEXT_FILL_FORE_SCHEMECOLOR_INDEX" val="1"/>
  <p:tag name="KSO_WM_UNIT_TEXT_FILL_TY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237_1*i*1"/>
  <p:tag name="KSO_WM_TEMPLATE_CATEGORY" val="custom"/>
  <p:tag name="KSO_WM_TEMPLATE_INDEX" val="20231237"/>
  <p:tag name="KSO_WM_UNIT_LAYERLEVEL" val="1"/>
  <p:tag name="KSO_WM_TAG_VERSION" val="3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31237_1*h_f*1_1"/>
  <p:tag name="KSO_WM_TEMPLATE_CATEGORY" val="custom"/>
  <p:tag name="KSO_WM_TEMPLATE_INDEX" val="20231237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此处输入你的正文，文字是您思想的提炼，请尽量言简意赅的阐述观点。单击此处输入你的正文。请尽量言简意赅的阐述观点。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custom20231237_1*h_a*1_1"/>
  <p:tag name="KSO_WM_TEMPLATE_CATEGORY" val="custom"/>
  <p:tag name="KSO_WM_TEMPLATE_INDEX" val="20231237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添加标题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6,&quot;pos&quot;:0.019999999552965164,&quot;transparency&quot;:0},{&quot;brightness&quot;:0.8999999761581421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298_3*l_h_i*1_2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2"/>
  <p:tag name="KSO_WM_UNIT_FILL_TYPE" val="3"/>
  <p:tag name="KSO_WM_UNIT_TEXT_FILL_FORE_SCHEMECOLOR_INDEX" val="1"/>
  <p:tag name="KSO_WM_UNIT_TEXT_FILL_TYP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6,&quot;pos&quot;:0.019999999552965164,&quot;transparency&quot;:0},{&quot;brightness&quot;:0.8999999761581421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1298_3*l_h_i*1_4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4"/>
  <p:tag name="KSO_WM_UNIT_FILL_TYPE" val="3"/>
  <p:tag name="KSO_WM_UNIT_TEXT_FILL_FORE_SCHEMECOLOR_INDEX" val="1"/>
  <p:tag name="KSO_WM_UNIT_TEXT_FILL_TYPE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6,&quot;pos&quot;:0.019999999552965164,&quot;transparency&quot;:0},{&quot;brightness&quot;:0.8999999761581421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298_3*l_h_i*1_2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2"/>
  <p:tag name="KSO_WM_UNIT_FILL_TYPE" val="3"/>
  <p:tag name="KSO_WM_UNIT_TEXT_FILL_FORE_SCHEMECOLOR_INDEX" val="1"/>
  <p:tag name="KSO_WM_UNIT_TEX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298_3*l_h_f*1_4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6"/>
  <p:tag name="KSO_WM_UNIT_FILL_FORE_SCHEMECOLOR_INDEX_BRIGHTNESS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237_1*i*1"/>
  <p:tag name="KSO_WM_TEMPLATE_CATEGORY" val="custom"/>
  <p:tag name="KSO_WM_TEMPLATE_INDEX" val="20231237"/>
  <p:tag name="KSO_WM_UNIT_LAYERLEVEL" val="1"/>
  <p:tag name="KSO_WM_TAG_VERSION" val="3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298_3*l_h_f*1_1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5"/>
  <p:tag name="KSO_WM_UNIT_FILL_FORE_SCHEMECOLOR_INDEX_BRIGHTNESS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298_3*l_h_f*1_2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6"/>
  <p:tag name="KSO_WM_UNIT_FILL_FORE_SCHEMECOLOR_INDEX_BRIGHTNESS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5,&quot;pos&quot;:0.019999999552965164,&quot;transparency&quot;:0},{&quot;brightness&quot;:0.8999999761581421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298_3*l_h_i*1_1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1"/>
  <p:tag name="KSO_WM_UNIT_FILL_TYPE" val="3"/>
  <p:tag name="KSO_WM_UNIT_TEXT_FILL_FORE_SCHEMECOLOR_INDEX" val="1"/>
  <p:tag name="KSO_WM_UNIT_TEXT_FILL_TYP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6,&quot;pos&quot;:0.019999999552965164,&quot;transparency&quot;:0},{&quot;brightness&quot;:0.8999999761581421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298_3*l_h_i*1_2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2"/>
  <p:tag name="KSO_WM_UNIT_FILL_TYPE" val="3"/>
  <p:tag name="KSO_WM_UNIT_TEXT_FILL_FORE_SCHEMECOLOR_INDEX" val="1"/>
  <p:tag name="KSO_WM_UNIT_TEXT_FILL_TYPE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298_3*l_h_f*1_3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5"/>
  <p:tag name="KSO_WM_UNIT_FILL_FORE_SCHEMECOLOR_INDEX_BRIGHTNESS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5,&quot;pos&quot;:0.019999999552965164,&quot;transparency&quot;:0},{&quot;brightness&quot;:0.8999999761581421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298_3*l_h_i*1_3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3"/>
  <p:tag name="KSO_WM_UNIT_FILL_TYPE" val="3"/>
  <p:tag name="KSO_WM_UNIT_TEXT_FILL_FORE_SCHEMECOLOR_INDEX" val="1"/>
  <p:tag name="KSO_WM_UNIT_TEXT_FILL_TYP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298_3*l_h_f*1_4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单击此处输入你的正文，文字是您思想的提炼，为了最终演示发布的良好效果"/>
  <p:tag name="KSO_WM_UNIT_FILL_TYPE" val="1"/>
  <p:tag name="KSO_WM_UNIT_FILL_FORE_SCHEMECOLOR_INDEX" val="6"/>
  <p:tag name="KSO_WM_UNIT_FILL_FORE_SCHEMECOLOR_INDEX_BRIGHTNESS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254.17961120605463,&quot;left&quot;:47.67235019954169,&quot;top&quot;:177.81948573555533,&quot;width&quot;:864.8666381835938}"/>
  <p:tag name="KSO_WM_DIAGRAM_COLOR_MATCH_VALUE" val="{&quot;shape&quot;:{&quot;fill&quot;:{&quot;gradient&quot;:[{&quot;brightness&quot;:0.8999999761581421,&quot;colorType&quot;:1,&quot;foreColorIndex&quot;:6,&quot;pos&quot;:0.019999999552965164,&quot;transparency&quot;:0},{&quot;brightness&quot;:0.8999999761581421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9"/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1298_3*l_h_i*1_4_1"/>
  <p:tag name="KSO_WM_TEMPLATE_CATEGORY" val="diagram"/>
  <p:tag name="KSO_WM_TEMPLATE_INDEX" val="20231298"/>
  <p:tag name="KSO_WM_UNIT_LAYERLEVEL" val="1_1_1"/>
  <p:tag name="KSO_WM_TAG_VERSION" val="3.0"/>
  <p:tag name="KSO_WM_BEAUTIFY_FLAG" val="#wm#"/>
  <p:tag name="KSO_WM_UNIT_PRESET_TEXT" val="4"/>
  <p:tag name="KSO_WM_UNIT_FILL_TYPE" val="3"/>
  <p:tag name="KSO_WM_UNIT_TEXT_FILL_FORE_SCHEMECOLOR_INDEX" val="1"/>
  <p:tag name="KSO_WM_UNIT_TEXT_FILL_TYPE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7"/>
  <p:tag name="KSO_WM_UNIT_LINE_FORE_SCHEMECOLOR_INDEX_2_TRANS" val="1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5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5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gradient&quot;:[{&quot;brightness&quot;:0.6000000238418579,&quot;colorType&quot;:1,&quot;foreColorIndex&quot;:5,&quot;pos&quot;:0,&quot;transparency&quot;:0},{&quot;brightness&quot;:0,&quot;colorType&quot;:1,&quot;foreColorIndex&quot;:5,&quot;pos&quot;:0.9200000166893005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_1_BRIGHTNESS" val="0.6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92"/>
  <p:tag name="KSO_WM_UNIT_LINE_FORE_SCHEMECOLOR_INDEX_2_TRANS" val="1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31237_1*h_f*1_1"/>
  <p:tag name="KSO_WM_TEMPLATE_CATEGORY" val="custom"/>
  <p:tag name="KSO_WM_TEMPLATE_INDEX" val="20231237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此处输入你的正文，文字是您思想的提炼，请尽量言简意赅的阐述观点。单击此处输入你的正文。请尽量言简意赅的阐述观点。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1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ORE_SCHEMECOLOR_INDEX_BRIGHTNESS" val="0"/>
  <p:tag name="KSO_WM_UNIT_LINE_FILL_TYPE" val="2"/>
  <p:tag name="KSO_WM_UNIT_SHADOW_SCHEMECOLOR_INDEX_BRIGHTNESS" val="-0.25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1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31_4*l_h_f*1_1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  <p:tag name="KSO_WM_UNIT_USESOURCEFORMAT_APPLY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31_4*l_h_a*1_1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TEXT_FILL_FORE_SCHEMECOLOR_INDEX" val="1"/>
  <p:tag name="KSO_WM_UNIT_TEXT_FILL_TYPE" val="1"/>
  <p:tag name="KSO_WM_UNIT_USESOURCEFORMAT_APPLY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1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270"/>
  <p:tag name="KSO_WM_UNIT_LINE_GRADIENT_DIRECTION" val="6"/>
  <p:tag name="KSO_WM_UNIT_LINE_FILL_TYPE" val="5"/>
  <p:tag name="KSO_WM_UNIT_USESOURCEFORMAT_APPLY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5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5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ORE_SCHEMECOLOR_INDEX_BRIGHTNESS" val="0"/>
  <p:tag name="KSO_WM_UNIT_LINE_FILL_TYPE" val="2"/>
  <p:tag name="KSO_WM_UNIT_SHADOW_SCHEMECOLOR_INDEX_BRIGHTNESS" val="-0.25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5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5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5_1"/>
  <p:tag name="KSO_WM_UNIT_ID" val="diagram20231731_4*l_h_f*1_5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  <p:tag name="KSO_WM_UNIT_USESOURCEFORMAT_APPLY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diagram20231731_4*l_h_a*1_5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TEXT_FILL_FORE_SCHEMECOLOR_INDEX" val="1"/>
  <p:tag name="KSO_WM_UNIT_TEXT_FILL_TYPE" val="1"/>
  <p:tag name="KSO_WM_UNIT_USESOURCEFORMAT_APPLY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5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5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270"/>
  <p:tag name="KSO_WM_UNIT_LINE_GRADIENT_DIRECTION" val="6"/>
  <p:tag name="KSO_WM_UNIT_LINE_FILL_TYPE" val="5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custom20231237_1*h_a*1_1"/>
  <p:tag name="KSO_WM_TEMPLATE_CATEGORY" val="custom"/>
  <p:tag name="KSO_WM_TEMPLATE_INDEX" val="20231237"/>
  <p:tag name="KSO_WM_UNIT_LAYERLEVEL" val="1_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添加标题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3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ORE_SCHEMECOLOR_INDEX_BRIGHTNESS" val="0"/>
  <p:tag name="KSO_WM_UNIT_LINE_FILL_TYPE" val="2"/>
  <p:tag name="KSO_WM_UNIT_SHADOW_SCHEMECOLOR_INDEX_BRIGHTNESS" val="-0.25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3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31_4*l_h_f*1_3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  <p:tag name="KSO_WM_UNIT_USESOURCEFORMAT_APPLY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31_4*l_h_a*1_3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项标题"/>
  <p:tag name="KSO_WM_UNIT_TEXT_FILL_FORE_SCHEMECOLOR_INDEX" val="1"/>
  <p:tag name="KSO_WM_UNIT_TEXT_FILL_TYPE" val="1"/>
  <p:tag name="KSO_WM_UNIT_USESOURCEFORMAT_APPLY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3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270"/>
  <p:tag name="KSO_WM_UNIT_LINE_GRADIENT_DIRECTION" val="6"/>
  <p:tag name="KSO_WM_UNIT_LINE_FILL_TYPE" val="5"/>
  <p:tag name="KSO_WM_UNIT_USESOURCEFORMAT_APPLY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i*1_1"/>
  <p:tag name="KSO_WM_TEMPLATE_CATEGORY" val="diagram"/>
  <p:tag name="KSO_WM_TEMPLATE_INDEX" val="20231731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0,&quot;colorType&quot;:1,&quot;foreColorIndex&quot;:5,&quot;pos&quot;:0,&quot;transparency&quot;:0.8500000238418579},{&quot;brightness&quot;:0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00000047683716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7"/>
  <p:tag name="KSO_WM_UNIT_LINE_FORE_SCHEMECOLOR_INDEX_2_TRANS" val="1"/>
  <p:tag name="KSO_WM_UNIT_LINE_GRADIENT_TYPE" val="0"/>
  <p:tag name="KSO_WM_UNIT_LINE_GRADIENT_ANGLE" val="90"/>
  <p:tag name="KSO_WM_UNIT_LINE_GRADIENT_DIRECTION" val="1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1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ORE_SCHEMECOLOR_INDEX_BRIGHTNESS" val="0"/>
  <p:tag name="KSO_WM_UNIT_LINE_FILL_TYPE" val="2"/>
  <p:tag name="KSO_WM_UNIT_SHADOW_SCHEMECOLOR_INDEX_BRIGHTNESS" val="-0.25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1_2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gradient&quot;:[{&quot;brightness&quot;:-0.25,&quot;colorType&quot;:1,&quot;foreColorIndex&quot;:5,&quot;pos&quot;:0.00999999977648258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1_3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0"/>
  <p:tag name="KSO_WM_UNIT_LINE_GRADIENT_TYPE" val="0"/>
  <p:tag name="KSO_WM_UNIT_LINE_GRADIENT_ANGLE" val="270"/>
  <p:tag name="KSO_WM_UNIT_LINE_GRADIENT_DIRECTION" val="6"/>
  <p:tag name="KSO_WM_UNIT_LINE_FILL_TYPE" val="5"/>
  <p:tag name="KSO_WM_UNIT_USESOURCEFORMAT_APPLY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31_4*l_h_i*1_1_1"/>
  <p:tag name="KSO_WM_TEMPLATE_CATEGORY" val="diagram"/>
  <p:tag name="KSO_WM_TEMPLATE_INDEX" val="20231731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2.2532958984375,&quot;left&quot;:81.46551181102362,&quot;top&quot;:154.38004496416707,&quot;width&quot;:797.068976377952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ORE_SCHEMECOLOR_INDEX_BRIGHTNESS" val="0"/>
  <p:tag name="KSO_WM_UNIT_LINE_FILL_TYPE" val="2"/>
  <p:tag name="KSO_WM_UNIT_SHADOW_SCHEMECOLOR_INDEX_BRIGHTNESS" val="-0.25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2007 - 20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7D2412E-D90C-4D20-9636-A808D6EA6EED}">
  <we:reference id="wa200006214" version="1.0.0.0" store="it-IT" storeType="OMEX"/>
  <we:alternateReferences>
    <we:reference id="wa200006214" version="1.0.0.0" store="wa200006214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3905</TotalTime>
  <Words>2125</Words>
  <Application>Microsoft Macintosh PowerPoint</Application>
  <PresentationFormat>Widescreen</PresentationFormat>
  <Paragraphs>281</Paragraphs>
  <Slides>40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微软雅黑</vt:lpstr>
      <vt:lpstr>Aptos</vt:lpstr>
      <vt:lpstr>Arial</vt:lpstr>
      <vt:lpstr>Calibri</vt:lpstr>
      <vt:lpstr>Cambria Math</vt:lpstr>
      <vt:lpstr>Office Theme</vt:lpstr>
      <vt:lpstr>Leaf-ID </vt:lpstr>
      <vt:lpstr>Indice</vt:lpstr>
      <vt:lpstr>Obbiettivo del Progetto</vt:lpstr>
      <vt:lpstr>Caratteristiche del Dataset</vt:lpstr>
      <vt:lpstr>PowerPoint Presentation</vt:lpstr>
      <vt:lpstr>Problemi da Affrontare</vt:lpstr>
      <vt:lpstr>Project Pipeline</vt:lpstr>
      <vt:lpstr>Project Pipeline</vt:lpstr>
      <vt:lpstr>01-Acquisizione delle Immagini</vt:lpstr>
      <vt:lpstr>02-Segmentazione delle Immagini</vt:lpstr>
      <vt:lpstr>Region Growing con LAB</vt:lpstr>
      <vt:lpstr>Perchè una Soglia di 21?</vt:lpstr>
      <vt:lpstr>Segmentatori Differenti</vt:lpstr>
      <vt:lpstr>03-Calcolo delle Features</vt:lpstr>
      <vt:lpstr>Calcolo delle Features</vt:lpstr>
      <vt:lpstr>Pipeline di estrazione delle features</vt:lpstr>
      <vt:lpstr>PowerPoint Presentation</vt:lpstr>
      <vt:lpstr>Selezione Automatica delle Features</vt:lpstr>
      <vt:lpstr>Scaling dei Dati</vt:lpstr>
      <vt:lpstr>04-Riconoscimento delle foglie</vt:lpstr>
      <vt:lpstr>Come mai un riconoscitore separato dal classificatore?</vt:lpstr>
      <vt:lpstr>Ensemble</vt:lpstr>
      <vt:lpstr>Numero di feature selezionate per il riconoscitore</vt:lpstr>
      <vt:lpstr>Pipeline di riconoscimento</vt:lpstr>
      <vt:lpstr>05-Classificazione delle Foglie</vt:lpstr>
      <vt:lpstr>Pipeline di Classificazione</vt:lpstr>
      <vt:lpstr>Perché KNN come classificatore?</vt:lpstr>
      <vt:lpstr>Number of neighbours e numero di features selezionate </vt:lpstr>
      <vt:lpstr>Segmentazione: Accuracy di 0.99 sull’interezza del dataset</vt:lpstr>
      <vt:lpstr>PowerPoint Presentation</vt:lpstr>
      <vt:lpstr>Come mai un calo così drastico? </vt:lpstr>
      <vt:lpstr>Come si potrebbe migliorare il Progetto?</vt:lpstr>
      <vt:lpstr>Difficoltà riscontrate durante il progetto</vt:lpstr>
      <vt:lpstr>Grazie per l’attenzione, buona giornata</vt:lpstr>
      <vt:lpstr>PowerPoint Presentation</vt:lpstr>
      <vt:lpstr>Descrittori di feature di Texture</vt:lpstr>
      <vt:lpstr>PowerPoint Presentation</vt:lpstr>
      <vt:lpstr>RFE Loop</vt:lpstr>
      <vt:lpstr>Maximum Relevance Minimum Redundance(MRMR)</vt:lpstr>
      <vt:lpstr>Out-of-Bag Permuted Importance (OOBPermutedImportance)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Rossi</dc:creator>
  <cp:lastModifiedBy>Alessandro Teodori</cp:lastModifiedBy>
  <cp:revision>62</cp:revision>
  <dcterms:created xsi:type="dcterms:W3CDTF">2025-05-30T12:37:56Z</dcterms:created>
  <dcterms:modified xsi:type="dcterms:W3CDTF">2025-06-10T18:32:35Z</dcterms:modified>
</cp:coreProperties>
</file>